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7f804df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367f804df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67f804df98_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367f804df98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367f804df98_0_1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1" name="Google Shape;831;g367f804df98_0_1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367f804df98_0_1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8" name="Google Shape;838;g367f804df98_0_1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367f804df98_0_1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5" name="Google Shape;845;g367f804df98_0_1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367f804df98_0_1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1" name="Google Shape;851;g367f804df98_0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367f804df98_0_10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8" name="Google Shape;858;g367f804df98_0_10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67f804df98_0_9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367f804df98_0_9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67f804df98_0_9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367f804df98_0_9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67f804df9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367f804df9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67f804df98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367f804df9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67f804df9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367f804df9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67f804df98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367f804df98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67f804df98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367f804df98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67f804df98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367f804df98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67f804df98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367f804df98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7f804df9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g367f804df9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67f804df98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367f804df98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67f804df98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367f804df98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67f804df98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367f804df98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67f804df98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367f804df98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67f804df98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367f804df98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67f804df98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367f804df98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67f804df98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367f804df98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67f804df98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367f804df98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67f804df98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367f804df98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67f804df98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367f804df98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7f804df9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g367f804df9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67f804df98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367f804df98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67f804df98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367f804df98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67f804df98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367f804df98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67f804df98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367f804df98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67f804df98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367f804df98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67f804df98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367f804df98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67f804df98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g367f804df98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67f804df98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g367f804df98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67f804df98_0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367f804df98_0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7f804df98_0_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367f804df98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5f6e2eab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g365f6e2eab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67f804df98_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367f804df98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67f804df98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367f804df98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67f804df98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367f804df98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67f804df98_0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367f804df98_0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67f804df98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367f804df98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67f804df98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g367f804df98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67f804df98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g367f804df98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67f804df98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g367f804df98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67f804df98_0_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g367f804df98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67f804df98_0_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g367f804df98_0_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5f6e2eab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g365f6e2eab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67f804df98_0_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g367f804df98_0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67f804df98_0_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g367f804df98_0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67f804df98_0_7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g367f804df98_0_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67f804df98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g367f804df98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67f804df98_0_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g367f804df98_0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67f804df98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g367f804df98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67f804df98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g367f804df98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67f804df98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367f804df98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67f804df98_0_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g367f804df98_0_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67f804df98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g367f804df98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7f804df98_0_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g367f804df98_0_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67f804df98_0_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g367f804df98_0_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67f804df98_0_9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g367f804df98_0_9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67f804df98_0_10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" name="Google Shape;519;g367f804df98_0_1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67f804df98_0_8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g367f804df98_0_8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67f804df98_0_10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g367f804df98_0_1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67f804df98_0_10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g367f804df98_0_1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67f804df98_0_8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g367f804df98_0_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67f804df98_0_10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g367f804df98_0_10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67f804df98_0_10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g367f804df98_0_10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67f804df98_0_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7" name="Google Shape;577;g367f804df98_0_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67f804df98_0_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367f804df98_0_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67f804df98_0_8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5" name="Google Shape;585;g367f804df98_0_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67f804df98_0_1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4" name="Google Shape;594;g367f804df98_0_1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67f804df98_0_8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g367f804df98_0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67f804df98_0_1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" name="Google Shape;610;g367f804df98_0_1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67f804df98_0_1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7" name="Google Shape;617;g367f804df98_0_1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67f804df98_0_8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g367f804df98_0_8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67f804df98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2" name="Google Shape;632;g367f804df98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67f804df98_0_1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0" name="Google Shape;640;g367f804df98_0_1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67f804df98_0_9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8" name="Google Shape;648;g367f804df98_0_9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67f804df98_0_1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8" name="Google Shape;658;g367f804df98_0_1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67f804df98_0_9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367f804df98_0_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67f804df98_0_1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6" name="Google Shape;666;g367f804df98_0_1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67f804df98_0_1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g367f804df98_0_1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67f804df98_0_1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2" name="Google Shape;682;g367f804df98_0_1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67f804df98_0_1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0" name="Google Shape;690;g367f804df98_0_1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367f804df98_0_1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9" name="Google Shape;699;g367f804df98_0_1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367f804df98_0_1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7" name="Google Shape;707;g367f804df98_0_1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67f804df98_0_1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4" name="Google Shape;714;g367f804df98_0_1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67f804df98_0_1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2" name="Google Shape;722;g367f804df98_0_1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67f804df98_0_1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1" name="Google Shape;731;g367f804df98_0_1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67f804df98_0_1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9" name="Google Shape;739;g367f804df98_0_1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67f804df98_0_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g367f804df98_0_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367f804df98_0_1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7" name="Google Shape;747;g367f804df98_0_1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67f804df98_0_1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5" name="Google Shape;755;g367f804df98_0_1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367f804df98_0_1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3" name="Google Shape;763;g367f804df98_0_1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367f804df98_0_1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1" name="Google Shape;771;g367f804df98_0_1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367f804df98_0_1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8" name="Google Shape;778;g367f804df98_0_1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367f804df98_0_1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7" name="Google Shape;787;g367f804df98_0_1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367f804df98_0_1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6" name="Google Shape;796;g367f804df98_0_1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67f804df98_0_1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5" name="Google Shape;805;g367f804df98_0_1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367f804df98_0_1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4" name="Google Shape;814;g367f804df98_0_1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367f804df98_0_1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3" name="Google Shape;823;g367f804df98_0_1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75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hyperlink" Target="https://gist.github.com/Abhishek-P/e00edcc6f508640fe24f263f5836a7dc" TargetMode="External"/><Relationship Id="rId4" Type="http://schemas.openxmlformats.org/officeDocument/2006/relationships/hyperlink" Target="https://yoast.com/flesch-reading-ease-score/" TargetMode="External"/><Relationship Id="rId5" Type="http://schemas.openxmlformats.org/officeDocument/2006/relationships/hyperlink" Target="https://en.wikipedia.org/wiki/Flesch%E2%80%93Kincaid_readability_tests" TargetMode="External"/><Relationship Id="rId6" Type="http://schemas.openxmlformats.org/officeDocument/2006/relationships/hyperlink" Target="https://yoast.com/yoast-seo-july-12-2022/" TargetMode="External"/><Relationship Id="rId7" Type="http://schemas.openxmlformats.org/officeDocument/2006/relationships/hyperlink" Target="https://apps.dtic.mil/sti/pdfs/ADA006655.pdf" TargetMode="Externa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hyperlink" Target="https://web.archive.org/web/20140521073931/http://blogs.publishersweekly.com/blogs/PWxyz/2011/07/20/book-lies-readability-is-impossible-to-measure" TargetMode="External"/><Relationship Id="rId4" Type="http://schemas.openxmlformats.org/officeDocument/2006/relationships/hyperlink" Target="https://www.kaggle.com/code/bond005/spacy-readability" TargetMode="External"/><Relationship Id="rId5" Type="http://schemas.openxmlformats.org/officeDocument/2006/relationships/hyperlink" Target="https://medium.com/@c.venkataramanan1/setting-up-kaggle-api-in-linux-b05332cde53a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huggingface.co/datasets/rajpurkar/squad/tree/main/plain_text" TargetMode="External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ye-kyaw-thu/tools/blob/master/python/parquet_extractor.py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github.com/facebookresearch/fairseq/tree/nllb" TargetMode="External"/><Relationship Id="rId4" Type="http://schemas.openxmlformats.org/officeDocument/2006/relationships/hyperlink" Target="https://github.com/ye-kyaw-thu/error-overflow/blob/master/nllb-exp.md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www.mlt-myanmar.com/" TargetMode="External"/><Relationship Id="rId4" Type="http://schemas.openxmlformats.org/officeDocument/2006/relationships/image" Target="../media/image3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1.png"/><Relationship Id="rId4" Type="http://schemas.openxmlformats.org/officeDocument/2006/relationships/image" Target="../media/image3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www.mlt-myanmar.com/wp-content/uploads/2022/01/Guideline-for-the-test-taker-MB_202201.pdf" TargetMode="External"/><Relationship Id="rId4" Type="http://schemas.openxmlformats.org/officeDocument/2006/relationships/hyperlink" Target="https://www.mlt-myanmar.com/wp-content/uploads/2022/01/Guideline-for-the-test-taker-M1_202201.pdf" TargetMode="External"/><Relationship Id="rId5" Type="http://schemas.openxmlformats.org/officeDocument/2006/relationships/hyperlink" Target="https://www.mlt-myanmar.com/wp-content/uploads/2023/02/Guideline-for-the-test-taker-M2_202301.pdf" TargetMode="External"/><Relationship Id="rId6" Type="http://schemas.openxmlformats.org/officeDocument/2006/relationships/hyperlink" Target="https://www.mlt-myanmar.com/wp-content/uploads/2022/01/Guideline-for-the-test-taker-M3_202201.pdf" TargetMode="External"/><Relationship Id="rId7" Type="http://schemas.openxmlformats.org/officeDocument/2006/relationships/hyperlink" Target="https://www.mlt-myanmar.com/wp-content/uploads/2022/01/Guideline-for-the-test-taker-M4_202201.pdf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5.png"/><Relationship Id="rId4" Type="http://schemas.openxmlformats.org/officeDocument/2006/relationships/hyperlink" Target="http://www.diva-portal.org/smash/get/diva2:131028/FULLTEXT01.pdf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en.wikipedia.org/wiki/Flesch%E2%80%93Kincaid_readability_tests" TargetMode="External"/><Relationship Id="rId4" Type="http://schemas.openxmlformats.org/officeDocument/2006/relationships/image" Target="../media/image4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s://yoast.com/yoast-seo-july-12-2022/" TargetMode="External"/><Relationship Id="rId4" Type="http://schemas.openxmlformats.org/officeDocument/2006/relationships/image" Target="../media/image6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7.png"/><Relationship Id="rId4" Type="http://schemas.openxmlformats.org/officeDocument/2006/relationships/image" Target="../media/image6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4.png"/><Relationship Id="rId4" Type="http://schemas.openxmlformats.org/officeDocument/2006/relationships/image" Target="../media/image6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54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56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0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1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60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67.png"/><Relationship Id="rId4" Type="http://schemas.openxmlformats.org/officeDocument/2006/relationships/image" Target="../media/image63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66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5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73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74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68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78.jpg"/><Relationship Id="rId4" Type="http://schemas.openxmlformats.org/officeDocument/2006/relationships/image" Target="../media/image81.jp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79.jpg"/><Relationship Id="rId4" Type="http://schemas.openxmlformats.org/officeDocument/2006/relationships/image" Target="../media/image82.jp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86.jpg"/><Relationship Id="rId4" Type="http://schemas.openxmlformats.org/officeDocument/2006/relationships/image" Target="../media/image80.jp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83.jpg"/><Relationship Id="rId4" Type="http://schemas.openxmlformats.org/officeDocument/2006/relationships/image" Target="../media/image85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84.jpg"/><Relationship Id="rId4" Type="http://schemas.openxmlformats.org/officeDocument/2006/relationships/image" Target="../media/image87.jp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7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Kickoff: R&amp;D Project Selection &amp; Team Formation</a:t>
            </a:r>
            <a:endParaRPr sz="4222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n">
                <a:solidFill>
                  <a:srgbClr val="0000FF"/>
                </a:solidFill>
              </a:rPr>
              <a:t>Meeting #2</a:t>
            </a:r>
            <a:endParaRPr>
              <a:solidFill>
                <a:srgbClr val="0000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n"/>
              <a:t>Ye Kyaw Thu</a:t>
            </a:r>
            <a:br>
              <a:rPr lang="en"/>
            </a:br>
            <a:r>
              <a:rPr lang="en"/>
              <a:t>Lab Leader, LU Lab., Myanmar</a:t>
            </a:r>
            <a:endParaRPr/>
          </a:p>
        </p:txBody>
      </p:sp>
      <p:pic>
        <p:nvPicPr>
          <p:cNvPr id="56" name="Google Shape;56;p13" title="LU-lab-logo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9200" y="191300"/>
            <a:ext cx="2020002" cy="715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57" name="Google Shape;57;p13"/>
          <p:cNvSpPr txBox="1"/>
          <p:nvPr/>
        </p:nvSpPr>
        <p:spPr>
          <a:xfrm>
            <a:off x="259025" y="4525350"/>
            <a:ext cx="25137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15</a:t>
            </a: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June 2025 (S</a:t>
            </a:r>
            <a:r>
              <a:rPr lang="en" sz="1800">
                <a:solidFill>
                  <a:schemeClr val="dk2"/>
                </a:solidFill>
              </a:rPr>
              <a:t>UN</a:t>
            </a: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Team Assignments (SQuAD)</a:t>
            </a:r>
            <a:endParaRPr/>
          </a:p>
        </p:txBody>
      </p:sp>
      <p:sp>
        <p:nvSpPr>
          <p:cNvPr id="123" name="Google Shape;12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644750" y="949738"/>
            <a:ext cx="8187600" cy="3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b="1" lang="en" sz="2600"/>
              <a:t>Hay Man Htun (Lao)</a:t>
            </a:r>
            <a:endParaRPr b="1"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b="1" lang="en" sz="2600"/>
              <a:t>Shwe Sin Moe (Myanmar)</a:t>
            </a:r>
            <a:endParaRPr b="1"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 sz="2600"/>
              <a:t>Khin Mo Mo (Thailand)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 sz="2600"/>
              <a:t>Chit Ko Ko Lwin (Thailand)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 sz="2600"/>
              <a:t>Kaung Myat Htet (Thailand)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 sz="2600"/>
              <a:t>Khaing Zin Theint (Thailand)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 sz="2600"/>
              <a:t>Thadoe Hein (Thailand)</a:t>
            </a:r>
            <a:endParaRPr sz="260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1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(Image Team)</a:t>
            </a:r>
            <a:endParaRPr/>
          </a:p>
        </p:txBody>
      </p:sp>
      <p:sp>
        <p:nvSpPr>
          <p:cNvPr id="834" name="Google Shape;834;p1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5" name="Google Shape;835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789125"/>
            <a:ext cx="8046918" cy="41257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1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Next Steps &amp; Action Items</a:t>
            </a:r>
            <a:endParaRPr/>
          </a:p>
        </p:txBody>
      </p:sp>
      <p:sp>
        <p:nvSpPr>
          <p:cNvPr id="841" name="Google Shape;841;p113"/>
          <p:cNvSpPr txBox="1"/>
          <p:nvPr>
            <p:ph idx="1" type="body"/>
          </p:nvPr>
        </p:nvSpPr>
        <p:spPr>
          <a:xfrm>
            <a:off x="311700" y="771475"/>
            <a:ext cx="8520600" cy="40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ပြင်ထားတဲ့ ဆလိုက်တွေကို ကြည့်ရင်ပဲ ဆရာ တတ်နိုင်သလောက် အချိန်ပေး ပြင်ဆင်ထားတယ် ဆိုတာကို ခန့်မှန်းနိုင်ပါလိမ့်မယ်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နောက် တစ်ပတ် 3rd Seminar မှာတော့ တစ်ဖွဲ့ချင်းစီက ကိုယ့် proposal/project အတွက် ဘယ်လိုစဉ်းစားထားတယ်၊ ဘယ်လိုပုံစံနဲ့ ဒေတာကို စုကြမယ်၊ ဘယ်လို schedule နဲ့ သွားမယ် ဆိုတာကို ဆရာ နားထောင်ချင်တယ်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Project ခေါင်းစဉ် တစ်ခုချင်းစီအတွက် လက်ရှိ တခြားသူတွေ ဘယ်လို နည်းလမ်းတွေနဲ့ လုပ်နေကြတယ် ဆိုတာကိုလည်း literature review စလုပ်ကြရအောင်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ဒေတာကိုလည်း စပြင်ဆင်နိုင်တဲ့သူက ပြင်ဆင်ကြရအောင်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Senior member တွေကလည်း team member တွေနဲ့ စတင် စကားပြောတာ လုပ်ပါ</a:t>
            </a:r>
            <a:endParaRPr sz="2000"/>
          </a:p>
        </p:txBody>
      </p:sp>
      <p:sp>
        <p:nvSpPr>
          <p:cNvPr id="842" name="Google Shape;842;p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8" name="Google Shape;848;p114"/>
          <p:cNvSpPr txBox="1"/>
          <p:nvPr>
            <p:ph idx="4294967295" type="ctrTitle"/>
          </p:nvPr>
        </p:nvSpPr>
        <p:spPr>
          <a:xfrm>
            <a:off x="311700" y="617925"/>
            <a:ext cx="8520600" cy="304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800"/>
              <a:t>Open Discussion </a:t>
            </a:r>
            <a:endParaRPr sz="4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800"/>
              <a:t>&amp; </a:t>
            </a:r>
            <a:endParaRPr sz="4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800"/>
              <a:t>Q&amp;A</a:t>
            </a:r>
            <a:endParaRPr sz="48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1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854" name="Google Shape;854;p115"/>
          <p:cNvSpPr txBox="1"/>
          <p:nvPr>
            <p:ph idx="1" type="body"/>
          </p:nvPr>
        </p:nvSpPr>
        <p:spPr>
          <a:xfrm>
            <a:off x="311700" y="771475"/>
            <a:ext cx="8520600" cy="39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Dale-chall-3000-words.txt: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https://gist.github.com/Abhishek-P/e00edcc6f508640fe24f263f5836a7dc</a:t>
            </a:r>
            <a:r>
              <a:rPr lang="en" sz="2000"/>
              <a:t> 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The Flesch reading ease score: why and how to use it: </a:t>
            </a:r>
            <a:r>
              <a:rPr lang="en" sz="2000" u="sng">
                <a:solidFill>
                  <a:schemeClr val="hlink"/>
                </a:solidFill>
                <a:hlinkClick r:id="rId4"/>
              </a:rPr>
              <a:t>https://yoast.com/flesch-reading-ease-score/</a:t>
            </a:r>
            <a:r>
              <a:rPr lang="en" sz="2000"/>
              <a:t> 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Flesch–Kincaid readability tests: </a:t>
            </a:r>
            <a:r>
              <a:rPr lang="en" sz="2000" u="sng">
                <a:solidFill>
                  <a:schemeClr val="hlink"/>
                </a:solidFill>
                <a:hlinkClick r:id="rId5"/>
              </a:rPr>
              <a:t>https://en.wikipedia.org/wiki/Flesch%E2%80%93Kincaid_readability_tests</a:t>
            </a:r>
            <a:r>
              <a:rPr lang="en" sz="2000"/>
              <a:t> 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Yoast SEO 19.3: Schema improvements, new word complexity assessment: </a:t>
            </a:r>
            <a:r>
              <a:rPr lang="en" sz="2000" u="sng">
                <a:solidFill>
                  <a:schemeClr val="hlink"/>
                </a:solidFill>
                <a:hlinkClick r:id="rId6"/>
              </a:rPr>
              <a:t>https://yoast.com/yoast-seo-july-12-2022/</a:t>
            </a:r>
            <a:r>
              <a:rPr lang="en" sz="2000"/>
              <a:t> 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Derivation of new readability formulas, Kincaid, J.P.; Fishburne, R.P.; Rogers, R.L.; Chissom, B.S. (1975) </a:t>
            </a:r>
            <a:r>
              <a:rPr lang="en" sz="2000" u="sng">
                <a:solidFill>
                  <a:schemeClr val="hlink"/>
                </a:solidFill>
                <a:hlinkClick r:id="rId7"/>
              </a:rPr>
              <a:t>https://apps.dtic.mil/sti/pdfs/ADA006655.pdf</a:t>
            </a:r>
            <a:r>
              <a:rPr lang="en" sz="2000"/>
              <a:t>  </a:t>
            </a:r>
            <a:endParaRPr sz="2000"/>
          </a:p>
        </p:txBody>
      </p:sp>
      <p:sp>
        <p:nvSpPr>
          <p:cNvPr id="855" name="Google Shape;855;p1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1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861" name="Google Shape;861;p116"/>
          <p:cNvSpPr txBox="1"/>
          <p:nvPr>
            <p:ph idx="1" type="body"/>
          </p:nvPr>
        </p:nvSpPr>
        <p:spPr>
          <a:xfrm>
            <a:off x="311700" y="771475"/>
            <a:ext cx="8520600" cy="39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6"/>
            </a:pPr>
            <a:r>
              <a:rPr lang="en" sz="2000"/>
              <a:t>G. M. McClure, "Readability formulas: Useful or useless?," in IEEE Transactions on Professional Communication, vol. PC-30, no. 1, pp. 12-15, March 1987, doi: 10.1109/TPC.1987.6449109. keywords: {Readability metrics;Computers;Training;Personnel;Materials;Educational institutions},</a:t>
            </a:r>
            <a:endParaRPr sz="2000"/>
          </a:p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6"/>
            </a:pPr>
            <a:r>
              <a:rPr lang="en" sz="2000"/>
              <a:t>Book Lies: Readability is Impossible to Measure, Gabe Habash -- July 20th, 2011,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https://web.archive.org/web/20140521073931/http://blogs.publishersweekly.com/blogs/PWxyz/2011/07/20/book-lies-readability-is-impossible-to-measure</a:t>
            </a:r>
            <a:r>
              <a:rPr lang="en" sz="2000"/>
              <a:t> </a:t>
            </a:r>
            <a:endParaRPr sz="2000"/>
          </a:p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6"/>
            </a:pPr>
            <a:r>
              <a:rPr lang="en" sz="2000"/>
              <a:t>Spacy_readability: </a:t>
            </a:r>
            <a:r>
              <a:rPr lang="en" sz="2000" u="sng">
                <a:solidFill>
                  <a:schemeClr val="hlink"/>
                </a:solidFill>
                <a:hlinkClick r:id="rId4"/>
              </a:rPr>
              <a:t>https://www.kaggle.com/code/bond005/spacy-readability</a:t>
            </a:r>
            <a:r>
              <a:rPr lang="en" sz="2000"/>
              <a:t> </a:t>
            </a:r>
            <a:endParaRPr sz="2000"/>
          </a:p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6"/>
            </a:pPr>
            <a:r>
              <a:rPr lang="en" sz="2000"/>
              <a:t>Setting up Kaggle API in Linux: </a:t>
            </a:r>
            <a:r>
              <a:rPr lang="en" sz="2000" u="sng">
                <a:solidFill>
                  <a:schemeClr val="hlink"/>
                </a:solidFill>
                <a:hlinkClick r:id="rId5"/>
              </a:rPr>
              <a:t>https://medium.com/@c.venkataramanan1/setting-up-kaggle-api-in-linux-b05332cde53a</a:t>
            </a:r>
            <a:r>
              <a:rPr lang="en" sz="2000"/>
              <a:t>  </a:t>
            </a:r>
            <a:endParaRPr sz="2000"/>
          </a:p>
        </p:txBody>
      </p:sp>
      <p:sp>
        <p:nvSpPr>
          <p:cNvPr id="862" name="Google Shape;862;p1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Team Assignments (</a:t>
            </a:r>
            <a:r>
              <a:rPr lang="en"/>
              <a:t>Myanmar Text Readability Scoring</a:t>
            </a:r>
            <a:r>
              <a:rPr lang="en"/>
              <a:t>)</a:t>
            </a:r>
            <a:endParaRPr/>
          </a:p>
        </p:txBody>
      </p:sp>
      <p:sp>
        <p:nvSpPr>
          <p:cNvPr id="130" name="Google Shape;13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644750" y="1000075"/>
            <a:ext cx="8187600" cy="3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b="1" lang="en" sz="2300"/>
              <a:t>Khaing Hsu Wai</a:t>
            </a:r>
            <a:r>
              <a:rPr lang="en" sz="2300"/>
              <a:t> (Japan)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b="1" lang="en" sz="2300"/>
              <a:t>Hlaing Myat Nwe</a:t>
            </a:r>
            <a:r>
              <a:rPr lang="en" sz="2300"/>
              <a:t> (Japan) 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b="1" lang="en" sz="2300"/>
              <a:t>Thura Aung (Thailand)</a:t>
            </a:r>
            <a:endParaRPr b="1"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Seng Pan (Thailand)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Thiha Nyein (Thailand)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Kaung Khant Si Thu (Thailand)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Yu Myat Moe (Thailand)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Hsu Yee Mon (Thailand)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Khin Nyein Chan Thu (Thailand)</a:t>
            </a:r>
            <a:endParaRPr sz="23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Team Assignments (Image2Text)</a:t>
            </a:r>
            <a:endParaRPr/>
          </a:p>
        </p:txBody>
      </p:sp>
      <p:sp>
        <p:nvSpPr>
          <p:cNvPr id="137" name="Google Shape;13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644750" y="881212"/>
            <a:ext cx="8187600" cy="3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b="1" lang="en" sz="2300"/>
              <a:t>Eaint Kay Khaing Kyaw</a:t>
            </a:r>
            <a:r>
              <a:rPr lang="en" sz="2300"/>
              <a:t> (Thailand)</a:t>
            </a:r>
            <a:endParaRPr sz="2300"/>
          </a:p>
          <a:p>
            <a:pPr indent="-3746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Than Zaw Toe (Thailand)</a:t>
            </a:r>
            <a:endParaRPr sz="2300"/>
          </a:p>
          <a:p>
            <a:pPr indent="-3746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Pyae Linn (Myanmar)</a:t>
            </a:r>
            <a:endParaRPr sz="2300"/>
          </a:p>
          <a:p>
            <a:pPr indent="-3746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Zayar Htet (Myanmar)</a:t>
            </a:r>
            <a:endParaRPr sz="2300"/>
          </a:p>
          <a:p>
            <a:pPr indent="-3746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Myat Thin Thin Kyi (Myanmar)</a:t>
            </a:r>
            <a:endParaRPr sz="2300"/>
          </a:p>
          <a:p>
            <a:pPr indent="-3746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Thet Hmue Khin (Myanmar)</a:t>
            </a:r>
            <a:endParaRPr sz="2300"/>
          </a:p>
          <a:p>
            <a:pPr indent="-3746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Lynn Myat Bhone (Myanmar) </a:t>
            </a:r>
            <a:endParaRPr sz="2300"/>
          </a:p>
          <a:p>
            <a:pPr indent="-3746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Shin Thant Phyo (Myanmar)</a:t>
            </a:r>
            <a:endParaRPr sz="2300"/>
          </a:p>
          <a:p>
            <a:pPr indent="-3746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Ma Hayman Soe (Myanmar)</a:t>
            </a:r>
            <a:endParaRPr sz="2300"/>
          </a:p>
          <a:p>
            <a:pPr indent="-3746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Khaing Hsu Yee (Myanmar)</a:t>
            </a:r>
            <a:endParaRPr sz="23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(SQuAD Team)</a:t>
            </a:r>
            <a:endParaRPr/>
          </a:p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SQuAD dataset ကို ရုံးက ဆာဗာပေါ်ကို download လုပ်ခဲ့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Preprocessing တချို့ လုပ်ခဲ့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Meta ရဲ့ NLLB (No Language Left Behind) NMT နဲ့ အင်္ဂလိပ်ကနေ မြန်မာဘာသာကို စပြန်ထား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ရှိပြီးသား NMT ကို သုံးပြီး machine translation လုပ်တာကို အတွေ့အကြုံမရှိတဲ့ သူတွေအနေနဲ့ မြင်သွားစေချင်လို့ practical work တစ်ခုအနေနဲ့ ဆရာလုပ်ပြတာ</a:t>
            </a:r>
            <a:endParaRPr sz="2000"/>
          </a:p>
        </p:txBody>
      </p:sp>
      <p:sp>
        <p:nvSpPr>
          <p:cNvPr id="145" name="Google Shape;14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</a:t>
            </a:r>
            <a:r>
              <a:rPr lang="en"/>
              <a:t> (SQuAD Team)</a:t>
            </a:r>
            <a:endParaRPr/>
          </a:p>
        </p:txBody>
      </p:sp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311700" y="1152475"/>
            <a:ext cx="8520600" cy="13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HuggingFace ကနေ download လုပ်ခဲ့တယ်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https://huggingface.co/datasets/rajpurkar/squad/tree/main/plain_text</a:t>
            </a:r>
            <a:r>
              <a:rPr lang="en" sz="2000"/>
              <a:t>  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Parquet format file နှစ်ဖိုင်</a:t>
            </a:r>
            <a:endParaRPr sz="2000"/>
          </a:p>
        </p:txBody>
      </p:sp>
      <p:sp>
        <p:nvSpPr>
          <p:cNvPr id="152" name="Google Shape;15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975" y="2648575"/>
            <a:ext cx="8359024" cy="804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</a:t>
            </a:r>
            <a:r>
              <a:rPr lang="en"/>
              <a:t> (SQuAD Team)</a:t>
            </a:r>
            <a:endParaRPr/>
          </a:p>
        </p:txBody>
      </p:sp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311700" y="1152475"/>
            <a:ext cx="85206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Parquet ဖိုင်က ဒီအတိုင်း ဖွင့်ဖတ်လိုမရဘူး။ အောက်ပါလိုမျိုး သိမ်းထားတာမို့</a:t>
            </a:r>
            <a:endParaRPr sz="2000"/>
          </a:p>
        </p:txBody>
      </p:sp>
      <p:sp>
        <p:nvSpPr>
          <p:cNvPr id="160" name="Google Shape;16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600" y="1935750"/>
            <a:ext cx="8520599" cy="23213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(SQuAD Team)</a:t>
            </a:r>
            <a:endParaRPr/>
          </a:p>
        </p:txBody>
      </p:sp>
      <p:sp>
        <p:nvSpPr>
          <p:cNvPr id="167" name="Google Shape;167;p28"/>
          <p:cNvSpPr txBox="1"/>
          <p:nvPr>
            <p:ph idx="1" type="body"/>
          </p:nvPr>
        </p:nvSpPr>
        <p:spPr>
          <a:xfrm>
            <a:off x="311700" y="1152475"/>
            <a:ext cx="8520600" cy="3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Apache Parquet ဖိုင်ကို normal text file အဖြစ် ဖြေပေးတဲ့ code က ဆရာ့ GitHub: Tool အောက်မှာ ရှိတယ်။ 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https://github.com/ye-kyaw-thu/tools/blob/master/python/parquet_extractor.py</a:t>
            </a:r>
            <a:r>
              <a:rPr lang="en" sz="2000"/>
              <a:t>  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$ python ./parquet_extractor.py --parquet_file ./train-00000-of-00001.parquet  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$ python ./parquet_extractor.py --parquet_file ./validation-00000-of-00001.parquet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အထက်ပါ command နှစ်ခုနဲ့ ဖြေပြီးသွားရင် original ဖိုင်က CSV ဖိုင်မို့လို့ .csv ဖိုင် နှစ်ဖိုင်ကို output အဖြစ် ရလာလိမ်မယ်</a:t>
            </a:r>
            <a:endParaRPr sz="2000"/>
          </a:p>
        </p:txBody>
      </p:sp>
      <p:sp>
        <p:nvSpPr>
          <p:cNvPr id="168" name="Google Shape;16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(SQuAD Team)</a:t>
            </a:r>
            <a:endParaRPr/>
          </a:p>
        </p:txBody>
      </p:sp>
      <p:sp>
        <p:nvSpPr>
          <p:cNvPr id="174" name="Google Shape;17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187777"/>
            <a:ext cx="8447576" cy="33992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(SQuAD Team)</a:t>
            </a:r>
            <a:endParaRPr/>
          </a:p>
        </p:txBody>
      </p:sp>
      <p:sp>
        <p:nvSpPr>
          <p:cNvPr id="181" name="Google Shape;181;p30"/>
          <p:cNvSpPr txBox="1"/>
          <p:nvPr>
            <p:ph idx="1" type="body"/>
          </p:nvPr>
        </p:nvSpPr>
        <p:spPr>
          <a:xfrm>
            <a:off x="311700" y="1152475"/>
            <a:ext cx="8520600" cy="3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ဘာသာပြန်ဖို့အတွက်က CSV ဖိုင်ထဲက field တစ်ခုချင်းစီကို ဆွဲထုတ်ယူဖို့ လိုအပ်တယ်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Python code ရေးခဲ့တယ်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Internship ကျောင်းသားတွေလေ့လာလို့ ရအောင် GitHub မှာ repository အသစ်တစ်ခု ဆောက်ပြီး သိမ်းပေးထားမယ်</a:t>
            </a:r>
            <a:endParaRPr sz="2000"/>
          </a:p>
        </p:txBody>
      </p:sp>
      <p:sp>
        <p:nvSpPr>
          <p:cNvPr id="182" name="Google Shape;18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(SQuAD Team)</a:t>
            </a:r>
            <a:endParaRPr/>
          </a:p>
        </p:txBody>
      </p:sp>
      <p:sp>
        <p:nvSpPr>
          <p:cNvPr id="188" name="Google Shape;18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9" name="Google Shape;1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899275"/>
            <a:ext cx="7048075" cy="3710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518675" y="1152475"/>
            <a:ext cx="8313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Survey Results: Top R&amp;D Topics</a:t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Team Assignments</a:t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Project Details &amp; Guidance</a:t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Next Steps &amp; Action Items</a:t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Open Discussion &amp; Q&amp;A</a:t>
            </a:r>
            <a:endParaRPr sz="3000"/>
          </a:p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(SQuAD Team)</a:t>
            </a:r>
            <a:endParaRPr/>
          </a:p>
        </p:txBody>
      </p:sp>
      <p:sp>
        <p:nvSpPr>
          <p:cNvPr id="195" name="Google Shape;19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" name="Google Shape;1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712925"/>
            <a:ext cx="7182707" cy="42019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(SQuAD Team)</a:t>
            </a:r>
            <a:endParaRPr/>
          </a:p>
        </p:txBody>
      </p:sp>
      <p:sp>
        <p:nvSpPr>
          <p:cNvPr id="202" name="Google Shape;20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" name="Google Shape;203;p33"/>
          <p:cNvSpPr txBox="1"/>
          <p:nvPr>
            <p:ph idx="1" type="body"/>
          </p:nvPr>
        </p:nvSpPr>
        <p:spPr>
          <a:xfrm>
            <a:off x="311700" y="8476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clean_text() မပါပဲ run ရင် အောက်ပါလိုမျိုး ရလဒ်ထွက်လာလိမ့်မယ်။</a:t>
            </a:r>
            <a:endParaRPr sz="2000"/>
          </a:p>
        </p:txBody>
      </p:sp>
      <p:pic>
        <p:nvPicPr>
          <p:cNvPr id="204" name="Google Shape;2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496575"/>
            <a:ext cx="8167657" cy="315276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(SQuAD Team)</a:t>
            </a:r>
            <a:endParaRPr/>
          </a:p>
        </p:txBody>
      </p:sp>
      <p:sp>
        <p:nvSpPr>
          <p:cNvPr id="210" name="Google Shape;21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34"/>
          <p:cNvSpPr txBox="1"/>
          <p:nvPr>
            <p:ph idx="1" type="body"/>
          </p:nvPr>
        </p:nvSpPr>
        <p:spPr>
          <a:xfrm>
            <a:off x="311700" y="771475"/>
            <a:ext cx="85206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SQuAD ဒေတာမှာက အောက်ပါလိုမျိုး field တစ်ခုတည်းမှာပဲ တစ်ကြောင်းထက်မကရှိတာမို့လို့</a:t>
            </a:r>
            <a:endParaRPr sz="2000"/>
          </a:p>
        </p:txBody>
      </p:sp>
      <p:pic>
        <p:nvPicPr>
          <p:cNvPr id="212" name="Google Shape;2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02775"/>
            <a:ext cx="8839200" cy="2806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(SQuAD Team)</a:t>
            </a:r>
            <a:endParaRPr/>
          </a:p>
        </p:txBody>
      </p:sp>
      <p:sp>
        <p:nvSpPr>
          <p:cNvPr id="218" name="Google Shape;218;p35"/>
          <p:cNvSpPr txBox="1"/>
          <p:nvPr>
            <p:ph idx="1" type="body"/>
          </p:nvPr>
        </p:nvSpPr>
        <p:spPr>
          <a:xfrm>
            <a:off x="311700" y="923875"/>
            <a:ext cx="85206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လက်တွေ့ field တစ်ခုချင်းစီကို ဆွဲထုတ်ဖို့က python code ကို တစ်ကြိမ်ထက်မက run ရတာမို့လို့ bash shell script (extract_squad_fields.sh) ရေးပြီး run တယ်။  </a:t>
            </a:r>
            <a:endParaRPr sz="2000"/>
          </a:p>
        </p:txBody>
      </p:sp>
      <p:sp>
        <p:nvSpPr>
          <p:cNvPr id="219" name="Google Shape;21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0" name="Google Shape;2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198575"/>
            <a:ext cx="8672499" cy="1690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(SQuAD Team)</a:t>
            </a:r>
            <a:endParaRPr/>
          </a:p>
        </p:txBody>
      </p:sp>
      <p:sp>
        <p:nvSpPr>
          <p:cNvPr id="226" name="Google Shape;22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865325"/>
            <a:ext cx="8167659" cy="39196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(SQuAD Team)</a:t>
            </a:r>
            <a:endParaRPr/>
          </a:p>
        </p:txBody>
      </p:sp>
      <p:sp>
        <p:nvSpPr>
          <p:cNvPr id="233" name="Google Shape;23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4" name="Google Shape;23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551125"/>
            <a:ext cx="8153400" cy="3257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5" name="Google Shape;235;p37"/>
          <p:cNvSpPr txBox="1"/>
          <p:nvPr>
            <p:ph idx="1" type="body"/>
          </p:nvPr>
        </p:nvSpPr>
        <p:spPr>
          <a:xfrm>
            <a:off x="311700" y="8476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ပြီးတော့မှ process_file ဆိုတဲ့ function ကို ခေါ်ပြီး run တဲ့ ပုံစံပါ။</a:t>
            </a:r>
            <a:endParaRPr sz="2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(SQuAD Team)</a:t>
            </a:r>
            <a:endParaRPr/>
          </a:p>
        </p:txBody>
      </p:sp>
      <p:sp>
        <p:nvSpPr>
          <p:cNvPr id="241" name="Google Shape;24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" name="Google Shape;242;p38"/>
          <p:cNvSpPr txBox="1"/>
          <p:nvPr>
            <p:ph idx="1" type="body"/>
          </p:nvPr>
        </p:nvSpPr>
        <p:spPr>
          <a:xfrm>
            <a:off x="311700" y="847675"/>
            <a:ext cx="8520600" cy="7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Extracting all fields with prepared shell script and python code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$ time ./extract_squad_fields.sh</a:t>
            </a:r>
            <a:endParaRPr sz="2000"/>
          </a:p>
        </p:txBody>
      </p:sp>
      <p:pic>
        <p:nvPicPr>
          <p:cNvPr id="243" name="Google Shape;24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25175"/>
            <a:ext cx="8758051" cy="279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(SQuAD Team)</a:t>
            </a:r>
            <a:endParaRPr/>
          </a:p>
        </p:txBody>
      </p:sp>
      <p:sp>
        <p:nvSpPr>
          <p:cNvPr id="249" name="Google Shape;24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0" name="Google Shape;250;p39"/>
          <p:cNvSpPr txBox="1"/>
          <p:nvPr>
            <p:ph idx="1" type="body"/>
          </p:nvPr>
        </p:nvSpPr>
        <p:spPr>
          <a:xfrm>
            <a:off x="311700" y="847675"/>
            <a:ext cx="85206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Field က စုစုပေါင်း ၅ခု ရှိတယ် (id,title,context,question,answers)</a:t>
            </a:r>
            <a:endParaRPr sz="20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Id, title ဆိုတဲ့ field နှစ်ခုက မြန်မာလို translation လုပ်စရာ မလိုဘူး</a:t>
            </a:r>
            <a:endParaRPr sz="2000"/>
          </a:p>
        </p:txBody>
      </p:sp>
      <p:pic>
        <p:nvPicPr>
          <p:cNvPr id="251" name="Google Shape;25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712275"/>
            <a:ext cx="8486416" cy="279854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(SQuAD Team)</a:t>
            </a:r>
            <a:endParaRPr/>
          </a:p>
        </p:txBody>
      </p:sp>
      <p:sp>
        <p:nvSpPr>
          <p:cNvPr id="257" name="Google Shape;25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" name="Google Shape;258;p40"/>
          <p:cNvSpPr txBox="1"/>
          <p:nvPr>
            <p:ph idx="1" type="body"/>
          </p:nvPr>
        </p:nvSpPr>
        <p:spPr>
          <a:xfrm>
            <a:off x="311700" y="771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မြန်မာလို ဘာသာပြန်ဖို့ အဓိက လိုအပ်တာက context ရယ်၊ question ရယ်</a:t>
            </a:r>
            <a:endParaRPr sz="2000"/>
          </a:p>
        </p:txBody>
      </p:sp>
      <p:pic>
        <p:nvPicPr>
          <p:cNvPr id="259" name="Google Shape;2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420375"/>
            <a:ext cx="8544989" cy="31666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(SQuAD Team)</a:t>
            </a:r>
            <a:endParaRPr/>
          </a:p>
        </p:txBody>
      </p:sp>
      <p:sp>
        <p:nvSpPr>
          <p:cNvPr id="265" name="Google Shape;265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41"/>
          <p:cNvSpPr txBox="1"/>
          <p:nvPr>
            <p:ph idx="1" type="body"/>
          </p:nvPr>
        </p:nvSpPr>
        <p:spPr>
          <a:xfrm>
            <a:off x="311700" y="771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question field ကလည်း အရေးကြီးတယ်</a:t>
            </a:r>
            <a:endParaRPr sz="2000"/>
          </a:p>
        </p:txBody>
      </p:sp>
      <p:pic>
        <p:nvPicPr>
          <p:cNvPr id="267" name="Google Shape;2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496575"/>
            <a:ext cx="8610950" cy="2531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Survey Results: Top R&amp;D Topics (1st Priority)</a:t>
            </a:r>
            <a:endParaRPr/>
          </a:p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1683300" y="4463650"/>
            <a:ext cx="59649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Fig. 1st priority project topics (54 respondents)</a:t>
            </a:r>
            <a:endParaRPr sz="2000"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170125"/>
            <a:ext cx="8408521" cy="3122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(SQuAD Team)</a:t>
            </a:r>
            <a:endParaRPr/>
          </a:p>
        </p:txBody>
      </p:sp>
      <p:sp>
        <p:nvSpPr>
          <p:cNvPr id="273" name="Google Shape;273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4" name="Google Shape;274;p42"/>
          <p:cNvSpPr txBox="1"/>
          <p:nvPr>
            <p:ph idx="1" type="body"/>
          </p:nvPr>
        </p:nvSpPr>
        <p:spPr>
          <a:xfrm>
            <a:off x="311700" y="847675"/>
            <a:ext cx="85206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answer field ရဲ့ format က အောက်ပါအတိုင်းမို့လို့၊ မြန်မာစာ အတွက်က သပ်သပ် ပြင်ဆင်ရလိမ့်မယ်</a:t>
            </a:r>
            <a:endParaRPr sz="2000"/>
          </a:p>
        </p:txBody>
      </p:sp>
      <p:pic>
        <p:nvPicPr>
          <p:cNvPr id="275" name="Google Shape;27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752175"/>
            <a:ext cx="8679899" cy="225118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(SQuAD Team)</a:t>
            </a:r>
            <a:endParaRPr/>
          </a:p>
        </p:txBody>
      </p:sp>
      <p:sp>
        <p:nvSpPr>
          <p:cNvPr id="281" name="Google Shape;28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2" name="Google Shape;28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789125"/>
            <a:ext cx="6333814" cy="376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83" name="Google Shape;283;p43"/>
          <p:cNvSpPr txBox="1"/>
          <p:nvPr>
            <p:ph idx="1" type="body"/>
          </p:nvPr>
        </p:nvSpPr>
        <p:spPr>
          <a:xfrm>
            <a:off x="311700" y="4555525"/>
            <a:ext cx="83463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a conditional compute model based on Sparsely Gated Mixture of Experts</a:t>
            </a:r>
            <a:endParaRPr sz="2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(SQuAD Team)</a:t>
            </a:r>
            <a:endParaRPr/>
          </a:p>
        </p:txBody>
      </p:sp>
      <p:sp>
        <p:nvSpPr>
          <p:cNvPr id="289" name="Google Shape;289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0" name="Google Shape;290;p44"/>
          <p:cNvSpPr txBox="1"/>
          <p:nvPr>
            <p:ph idx="1" type="body"/>
          </p:nvPr>
        </p:nvSpPr>
        <p:spPr>
          <a:xfrm>
            <a:off x="311700" y="923875"/>
            <a:ext cx="8520600" cy="3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NLLB အကြောင်း စိတ်ဝင်စားရင် စာတမ်းကို ဖတ်ပါ။ စာမျက်နှာ ၁၉၂ မျက်နှာ ရှိပါတယ်။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GitHub Link: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https://github.com/facebookresearch/fairseq/tree/nllb</a:t>
            </a:r>
            <a:r>
              <a:rPr lang="en" sz="2000"/>
              <a:t> 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ဆရာ ကိုယ်တိုင် NLLB ကို သုံးပြီး translation experiment တချို့ စမ်းလုပ်ထားတာကို log မှတ်ထားတာပါတယ်။ အဲဒီ log ဖိုင်ကို လေ့လာရင်လည်း အဆင့်ဆင့် လက်တွေ့ လုပ်ဆောင်ရတဲ့ အပိုင်းကို အကြမ်း နားလည်သွားပါလိမ့်မယ်။ 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4"/>
              </a:rPr>
              <a:t>https://github.com/ye-kyaw-thu/error-overflow/blob/master/nllb-exp.md</a:t>
            </a:r>
            <a:r>
              <a:rPr lang="en" sz="2000"/>
              <a:t> </a:t>
            </a:r>
            <a:endParaRPr sz="2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(SQuAD Team)</a:t>
            </a:r>
            <a:endParaRPr/>
          </a:p>
        </p:txBody>
      </p:sp>
      <p:sp>
        <p:nvSpPr>
          <p:cNvPr id="296" name="Google Shape;296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45"/>
          <p:cNvSpPr txBox="1"/>
          <p:nvPr>
            <p:ph idx="1" type="body"/>
          </p:nvPr>
        </p:nvSpPr>
        <p:spPr>
          <a:xfrm>
            <a:off x="311700" y="771475"/>
            <a:ext cx="8520600" cy="8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NLLB translation လုပ်ပေးတဲ့ shell script က ဆာဗာပေါ်မှာ ရှိပြီးသား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</a:t>
            </a:r>
            <a:r>
              <a:rPr lang="en" sz="2000"/>
              <a:t>quad_train2my.sh, squad_valid2my.sh နှစ်ဖိုင်ကို ပြင်ဆင်ခဲ့</a:t>
            </a:r>
            <a:endParaRPr sz="2000"/>
          </a:p>
        </p:txBody>
      </p:sp>
      <p:pic>
        <p:nvPicPr>
          <p:cNvPr id="298" name="Google Shape;29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632775"/>
            <a:ext cx="6798887" cy="33583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(SQuAD Team)</a:t>
            </a:r>
            <a:endParaRPr/>
          </a:p>
        </p:txBody>
      </p:sp>
      <p:sp>
        <p:nvSpPr>
          <p:cNvPr id="304" name="Google Shape;304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46"/>
          <p:cNvSpPr txBox="1"/>
          <p:nvPr>
            <p:ph idx="1" type="body"/>
          </p:nvPr>
        </p:nvSpPr>
        <p:spPr>
          <a:xfrm>
            <a:off x="311700" y="771475"/>
            <a:ext cx="8520600" cy="26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translation process က အနည်းဆုံး တပတ်လောက် ကြာနိုင်တာမို့လို့ server ကို ချိတ်ထားတဲ့ terminal ရဲ့ connection က ပြတ်သွားရင် program က ရပ်သွားနိုင်တာမို့လို့ screen command ကို သုံးကြရအောင်။  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screen command ကို သုံးတတ်မှ ဖြစ်မယ်။ 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$screen -S squad (screen တစ်ခု ဖန်တီးချင်ရင်)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$screen -ls (လက်ရှိ run ထားတဲ့ sceen တွေကို ရှာကြည့်ချင်ရင်)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-D က run နေတဲ့ screen ကို detached လုပ်ဖို့ -R က reattached လုပ်ဖို့</a:t>
            </a:r>
            <a:endParaRPr sz="2000"/>
          </a:p>
        </p:txBody>
      </p:sp>
      <p:pic>
        <p:nvPicPr>
          <p:cNvPr id="306" name="Google Shape;30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3549697"/>
            <a:ext cx="8298901" cy="96112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(SQuAD Team)</a:t>
            </a:r>
            <a:endParaRPr/>
          </a:p>
        </p:txBody>
      </p:sp>
      <p:sp>
        <p:nvSpPr>
          <p:cNvPr id="312" name="Google Shape;312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" name="Google Shape;313;p47"/>
          <p:cNvSpPr txBox="1"/>
          <p:nvPr>
            <p:ph idx="1" type="body"/>
          </p:nvPr>
        </p:nvSpPr>
        <p:spPr>
          <a:xfrm>
            <a:off x="311700" y="771475"/>
            <a:ext cx="8520600" cy="8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ဒီ ဆလိုက်ကို ပြင်နေတဲ့အချိန်ထိ ဆာဗာပေါ်မှာ ဘာသာပြန်ပြီးတဲ့ စာကြောင်းအရေအတွက် က အောက်ပါအတိုင်း</a:t>
            </a:r>
            <a:endParaRPr sz="2000"/>
          </a:p>
        </p:txBody>
      </p:sp>
      <p:pic>
        <p:nvPicPr>
          <p:cNvPr id="314" name="Google Shape;31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785175"/>
            <a:ext cx="8679902" cy="134332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(SQuAD Team)</a:t>
            </a:r>
            <a:endParaRPr/>
          </a:p>
        </p:txBody>
      </p:sp>
      <p:sp>
        <p:nvSpPr>
          <p:cNvPr id="320" name="Google Shape;320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" name="Google Shape;321;p48"/>
          <p:cNvSpPr txBox="1"/>
          <p:nvPr>
            <p:ph idx="1" type="body"/>
          </p:nvPr>
        </p:nvSpPr>
        <p:spPr>
          <a:xfrm>
            <a:off x="311700" y="771475"/>
            <a:ext cx="8520600" cy="3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Machine translation ကို တချို့က အဆင်ပြေသွားပြီလို့ ထင်နေကြပေမဲ့ လက်တွေ့မှာ ရှင်းရတဲ့ ပြဿနာတွေ အများကြီးပါ။ ဘာသာပြန် အမှားတွေ အများကြီးပါ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တခါတလေ NLLB က ဘာသာပြန်မပေးနိုင်တဲ့ စာကြောင်းတွေလည်း ရှိတာမို့လို့ trace လိုက်လို့ ရအောင် ဆရာ့ bash shell script မှာ parallel output (input ရော translated output ရော) အနေနဲ့ ဖိုင်မှာ သိမ်းအောင် ပြင်ထားပါတယ်။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လက်ရှိ အချိန်ထိ ဘာသာပြန်ပြီးသလောက် စာကြောင်းတွေကို ဝင်လေ့လာကြည့်ကြရအောင်</a:t>
            </a:r>
            <a:endParaRPr sz="2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(SQuAD Team)</a:t>
            </a:r>
            <a:endParaRPr/>
          </a:p>
        </p:txBody>
      </p:sp>
      <p:sp>
        <p:nvSpPr>
          <p:cNvPr id="327" name="Google Shape;327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8" name="Google Shape;32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789125"/>
            <a:ext cx="8520602" cy="243379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9" name="Google Shape;329;p49"/>
          <p:cNvSpPr txBox="1"/>
          <p:nvPr>
            <p:ph idx="1" type="body"/>
          </p:nvPr>
        </p:nvSpPr>
        <p:spPr>
          <a:xfrm>
            <a:off x="311700" y="3404950"/>
            <a:ext cx="8520600" cy="13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ဘာသာပြန်ပြီး ရလာတဲ့ ဖိုင်တွေထဲက train_context.my ကိုဖွင့်ပြီး လိုင်းနံပါတ် ၁၉ ရဲ့ input/output ကို လေ့လာလို့ ရအောင် တွဲပြပေးထားတာပါ။ </a:t>
            </a:r>
            <a:endParaRPr sz="2000"/>
          </a:p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သိပ္ပံတက္ကသိုလ် ⇒ သိပ္ပံတက္ကစီ ဆိုတဲ့ အမှားမျိုး၊ ကောလိယပ် ဆိုတဲ့ အမှားမျိုးနဲ့ တချို့ကို အင်္ဂလိပ်စာကြောင်း အတိုင်း ယူချလာတာမျိုးတွေ တွေ့ရပါလိမ့်မယ် </a:t>
            </a:r>
            <a:endParaRPr sz="2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0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(SQuAD Team)</a:t>
            </a:r>
            <a:endParaRPr/>
          </a:p>
        </p:txBody>
      </p:sp>
      <p:sp>
        <p:nvSpPr>
          <p:cNvPr id="335" name="Google Shape;335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6" name="Google Shape;336;p50"/>
          <p:cNvSpPr txBox="1"/>
          <p:nvPr>
            <p:ph idx="1" type="body"/>
          </p:nvPr>
        </p:nvSpPr>
        <p:spPr>
          <a:xfrm>
            <a:off x="387900" y="4064000"/>
            <a:ext cx="83583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ဘာသာပြန်ပြီး ရလာတဲ့ ဖိုင်တွေထဲက valid_context.my ထဲက ဥပမာပါ။  အရမ်းရှည်တဲ့ စာကြောင်းတွေဆိုရင် NLLB က ဖြတ်ချပစ်လိုက်တာကို မြင်ကြရပါလိမ့်မယ်</a:t>
            </a:r>
            <a:endParaRPr sz="2000"/>
          </a:p>
        </p:txBody>
      </p:sp>
      <p:pic>
        <p:nvPicPr>
          <p:cNvPr id="337" name="Google Shape;3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636725"/>
            <a:ext cx="8621062" cy="3351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(SQuAD Team)</a:t>
            </a:r>
            <a:endParaRPr/>
          </a:p>
        </p:txBody>
      </p:sp>
      <p:sp>
        <p:nvSpPr>
          <p:cNvPr id="343" name="Google Shape;343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4" name="Google Shape;344;p51"/>
          <p:cNvSpPr txBox="1"/>
          <p:nvPr>
            <p:ph idx="1" type="body"/>
          </p:nvPr>
        </p:nvSpPr>
        <p:spPr>
          <a:xfrm>
            <a:off x="387900" y="708775"/>
            <a:ext cx="8358300" cy="40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SQuAD Team က NLLB အပြင် တခြား NMT (e.g. Google-Translate) ဒါမှမဟုတ် LLM (e.g. DeepSeek, ChatGPT) ကို သုံးပြီး SQuAD dataset တစ်ခုလုံးကို ဘာသာပြန်တာကို လက်တွေ့လုပ်ကြည့်စေချင်တယ်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ဘာသာပြန်ပြီးထွက်လာတဲ့ အမှားတွေကို manual လိုက်စစ်ပြီး ပြင်နိုင်သလောက် ပြင်တာမျိုး လုပ်ဖို့ လိုအပ်လိမ့်မယ်။ တကယ်တမ်း အသုံးဝင်တဲ့ Myanmar SQuAD dataset အနေနဲ့ အများသုံးလို့ ရအောင် ရှဲချင်တယ် ဆိုရင်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Modeling (ဥပမာ စာပိုဒ်ကို ဖတ်ခိုင်းပြီး မေးတာကို ဘယ်လောက်ဖြေနိုင်သလဲ experiment) ပါ လုပ်ကြည့်ကြဖို့အတွက် ပြင်ဆင်ဖို့ လိုနေတာ နောက်တစ်ခုက ဘာသာပြန်ထားတဲ့ မြန်မာစာ ဒေတာကနေ မှန်တဲ့ အဖြေတွေက ဘာတွေဆိုတာကို ကြိုတင် သတ်မှတ်ရန် 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Survey Results: Top R&amp;D Topics (1st Priority)</a:t>
            </a:r>
            <a:endParaRPr/>
          </a:p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1683300" y="4463650"/>
            <a:ext cx="59649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Fig. 2nd priority project topics (54 respondents)</a:t>
            </a:r>
            <a:endParaRPr sz="2000"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246325"/>
            <a:ext cx="8520599" cy="300776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2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(SQuAD Team)</a:t>
            </a:r>
            <a:endParaRPr/>
          </a:p>
        </p:txBody>
      </p:sp>
      <p:sp>
        <p:nvSpPr>
          <p:cNvPr id="350" name="Google Shape;350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1" name="Google Shape;351;p52"/>
          <p:cNvSpPr txBox="1"/>
          <p:nvPr>
            <p:ph idx="1" type="body"/>
          </p:nvPr>
        </p:nvSpPr>
        <p:spPr>
          <a:xfrm>
            <a:off x="311700" y="619075"/>
            <a:ext cx="85206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answer field ရဲ့ format ကို အရင်ဆုံး နားလည်အောင်လေ့လာပြီး၊ မြန်မာလို ပြင်ရမယ်</a:t>
            </a:r>
            <a:endParaRPr sz="2000"/>
          </a:p>
        </p:txBody>
      </p:sp>
      <p:pic>
        <p:nvPicPr>
          <p:cNvPr id="352" name="Google Shape;35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152175"/>
            <a:ext cx="8532361" cy="3565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(SQuAD Team)</a:t>
            </a:r>
            <a:endParaRPr/>
          </a:p>
        </p:txBody>
      </p:sp>
      <p:sp>
        <p:nvSpPr>
          <p:cNvPr id="358" name="Google Shape;358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9" name="Google Shape;359;p53"/>
          <p:cNvSpPr txBox="1"/>
          <p:nvPr>
            <p:ph idx="1" type="body"/>
          </p:nvPr>
        </p:nvSpPr>
        <p:spPr>
          <a:xfrm>
            <a:off x="311700" y="771475"/>
            <a:ext cx="8520600" cy="3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SQuAD ပရောဂျက်ကို အခြေခံပြီး လက်တွေ့ လုပ်ပြထားတဲ့ preprocessing, NLLB translation အပိုင်းက တခြား ပရောဂျက်ခေါင်းစဉ်ကို လုပ်ဖို့ စဉ်းစားထားတဲ့ သူတွေအတွက်လည်း အသုံးဝင်ပါလိမ့်မယ်။  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Linux command, Python programming, shell script writing တွေကတော့ ကွန်ပျူတာကျောင်းသားတိုင်းက မသိမဖြစ်လို့ ပြောလို့ ရပါတယ်။ အထူးသဖြင့်တော့ machine learning, NLP/AI အလုပ်တွေကို လုပ်ချင်တဲ့ သူတွေအတွက်က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Linux command အသုံးပြုပုံတွေနဲ့ တခြား programming နဲ့ ပတ်သက်တာတွေက အချိန်သပ်သပ်ကြီး ယူပြီး သင်ပေးဖို့ အစီအစဉ် မရှိပေမဲ့ ကြုံရင် ကြုံသလို အခုလို လုပ်ပြသွားပါမယ်</a:t>
            </a:r>
            <a:endParaRPr sz="2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(ASR/TTS Team)</a:t>
            </a:r>
            <a:endParaRPr/>
          </a:p>
        </p:txBody>
      </p:sp>
      <p:sp>
        <p:nvSpPr>
          <p:cNvPr id="365" name="Google Shape;365;p54"/>
          <p:cNvSpPr txBox="1"/>
          <p:nvPr>
            <p:ph idx="1" type="body"/>
          </p:nvPr>
        </p:nvSpPr>
        <p:spPr>
          <a:xfrm>
            <a:off x="311700" y="771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PyQt6 module ကို installation လုပ်ဖို့ လိုအပ်လိမ့်မယ်</a:t>
            </a:r>
            <a:endParaRPr sz="2000"/>
          </a:p>
        </p:txBody>
      </p:sp>
      <p:sp>
        <p:nvSpPr>
          <p:cNvPr id="366" name="Google Shape;366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7" name="Google Shape;36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344175"/>
            <a:ext cx="7211467" cy="357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</a:t>
            </a:r>
            <a:r>
              <a:rPr lang="en"/>
              <a:t> (ASR/TTS Team)</a:t>
            </a:r>
            <a:endParaRPr/>
          </a:p>
        </p:txBody>
      </p:sp>
      <p:sp>
        <p:nvSpPr>
          <p:cNvPr id="373" name="Google Shape;373;p55"/>
          <p:cNvSpPr txBox="1"/>
          <p:nvPr>
            <p:ph idx="1" type="body"/>
          </p:nvPr>
        </p:nvSpPr>
        <p:spPr>
          <a:xfrm>
            <a:off x="311700" y="771475"/>
            <a:ext cx="85206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Domain ကို သတ်မှတ်ကြရအောင်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Recording ကို ဘယ်လိုလုပ်ကြမလဲ ဆိုတာကို တိုင်ပင်ကြရလိမ့်မယ်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ASR အတွက်ဆိုရင် ကိုယ့် member တွေအပြင် တခြားသူတွေကိုပါ အကူအညီတောင်းနိုင်ရင် ပိုကောင်းတယ်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Crowdsourcing</a:t>
            </a:r>
            <a:r>
              <a:rPr lang="en" sz="2000"/>
              <a:t> လုပ်ကြမလား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Mic ဘာညာမဝယ်နိုင်ကြရင်တောင်၊ notebook မှာ </a:t>
            </a:r>
            <a:r>
              <a:rPr lang="en" sz="2000"/>
              <a:t>built in</a:t>
            </a:r>
            <a:r>
              <a:rPr lang="en" sz="2000"/>
              <a:t> ပါတဲ့ mic နဲ့ သွင်းကြတာပေါ့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PC ကိုပဲ သုံးပြီး Recording လုပ်ကြဖို့အတွက် recorder program ကိုတော့ ဆရာ ရေးပေးထားပါတယ် </a:t>
            </a:r>
            <a:endParaRPr sz="2000"/>
          </a:p>
        </p:txBody>
      </p:sp>
      <p:sp>
        <p:nvSpPr>
          <p:cNvPr id="374" name="Google Shape;374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(ASR/TTS Team)</a:t>
            </a:r>
            <a:endParaRPr/>
          </a:p>
        </p:txBody>
      </p:sp>
      <p:sp>
        <p:nvSpPr>
          <p:cNvPr id="380" name="Google Shape;380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1" name="Google Shape;381;p56"/>
          <p:cNvSpPr txBox="1"/>
          <p:nvPr>
            <p:ph idx="1" type="body"/>
          </p:nvPr>
        </p:nvSpPr>
        <p:spPr>
          <a:xfrm>
            <a:off x="311700" y="771475"/>
            <a:ext cx="816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Example prompt file, prompt.txt</a:t>
            </a:r>
            <a:endParaRPr sz="2000"/>
          </a:p>
        </p:txBody>
      </p:sp>
      <p:pic>
        <p:nvPicPr>
          <p:cNvPr id="382" name="Google Shape;38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525" y="1420375"/>
            <a:ext cx="7475426" cy="2498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(ASR/TTS Team)</a:t>
            </a:r>
            <a:endParaRPr/>
          </a:p>
        </p:txBody>
      </p:sp>
      <p:sp>
        <p:nvSpPr>
          <p:cNvPr id="388" name="Google Shape;388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57"/>
          <p:cNvSpPr txBox="1"/>
          <p:nvPr>
            <p:ph idx="1" type="body"/>
          </p:nvPr>
        </p:nvSpPr>
        <p:spPr>
          <a:xfrm>
            <a:off x="311700" y="771475"/>
            <a:ext cx="8160900" cy="40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Usage examples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python recorder.py -p prompts.txt -d asr_recordings -m random -sr 16000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python recorder.py -p chapter1.txt -d audiobook -m sequential -a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python recorder.py -p phrases.txt -l 50 -m ordered -c 20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-d option မပေးရင် recording လုပ်တဲ့ အချိန် ရက်စွဲနဲ့ folder အသစ်တစ်ခုဆောက်ပြီး သိမ်းပေးလိမ့်မယ် (e.g. rec_0518_14Jun2025)</a:t>
            </a:r>
            <a:endParaRPr sz="2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(ASR/TTS Team)</a:t>
            </a:r>
            <a:endParaRPr/>
          </a:p>
        </p:txBody>
      </p:sp>
      <p:sp>
        <p:nvSpPr>
          <p:cNvPr id="395" name="Google Shape;395;p58"/>
          <p:cNvSpPr txBox="1"/>
          <p:nvPr>
            <p:ph idx="1" type="body"/>
          </p:nvPr>
        </p:nvSpPr>
        <p:spPr>
          <a:xfrm>
            <a:off x="4197900" y="4505275"/>
            <a:ext cx="45450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Fig. UI of Speech Training Recorder</a:t>
            </a:r>
            <a:endParaRPr sz="2000"/>
          </a:p>
        </p:txBody>
      </p:sp>
      <p:sp>
        <p:nvSpPr>
          <p:cNvPr id="396" name="Google Shape;396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" name="Google Shape;397;p58"/>
          <p:cNvSpPr txBox="1"/>
          <p:nvPr>
            <p:ph idx="1" type="body"/>
          </p:nvPr>
        </p:nvSpPr>
        <p:spPr>
          <a:xfrm>
            <a:off x="311700" y="771475"/>
            <a:ext cx="4260300" cy="40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ဒီ recorder ကတော့ python နဲ့ ရေးထားတာ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Recording အတွက်က sounddevice library ကို သုံးခဲ့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UI အတွက်က PyQt6 ကို သုံးခဲ့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Mouse အပြင် long-term recording အတွက် အဆင်ပြေအောင် shortcut key ပါ ထည့်ပေးထား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Recording လုပ်ခဲ့တဲ့အတွေ့အကြုံအရ အဆင်ပြေဆုံး ဖြစ်အောင် minimal လုပ်ပေးထားပါတယ်</a:t>
            </a:r>
            <a:endParaRPr sz="2000"/>
          </a:p>
        </p:txBody>
      </p:sp>
      <p:pic>
        <p:nvPicPr>
          <p:cNvPr id="398" name="Google Shape;39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8100" y="789125"/>
            <a:ext cx="3586378" cy="37161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(ASR/TTS Team)</a:t>
            </a:r>
            <a:endParaRPr/>
          </a:p>
        </p:txBody>
      </p:sp>
      <p:sp>
        <p:nvSpPr>
          <p:cNvPr id="404" name="Google Shape;404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5" name="Google Shape;40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322525"/>
            <a:ext cx="7887800" cy="3501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6" name="Google Shape;406;p59"/>
          <p:cNvSpPr txBox="1"/>
          <p:nvPr>
            <p:ph idx="1" type="body"/>
          </p:nvPr>
        </p:nvSpPr>
        <p:spPr>
          <a:xfrm>
            <a:off x="311700" y="771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Random, Ordered, Sequential အလုပ်လုပ်ပုံက</a:t>
            </a:r>
            <a:endParaRPr sz="2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(ASR/TTS Team)</a:t>
            </a:r>
            <a:endParaRPr/>
          </a:p>
        </p:txBody>
      </p:sp>
      <p:sp>
        <p:nvSpPr>
          <p:cNvPr id="412" name="Google Shape;412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3" name="Google Shape;413;p60"/>
          <p:cNvSpPr txBox="1"/>
          <p:nvPr>
            <p:ph idx="1" type="body"/>
          </p:nvPr>
        </p:nvSpPr>
        <p:spPr>
          <a:xfrm>
            <a:off x="311700" y="771475"/>
            <a:ext cx="816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Example output folder</a:t>
            </a:r>
            <a:endParaRPr sz="2000"/>
          </a:p>
        </p:txBody>
      </p:sp>
      <p:pic>
        <p:nvPicPr>
          <p:cNvPr id="414" name="Google Shape;41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1267975"/>
            <a:ext cx="6565157" cy="3494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(ASR/TTS Team)</a:t>
            </a:r>
            <a:endParaRPr/>
          </a:p>
        </p:txBody>
      </p:sp>
      <p:sp>
        <p:nvSpPr>
          <p:cNvPr id="420" name="Google Shape;420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1" name="Google Shape;421;p61"/>
          <p:cNvSpPr txBox="1"/>
          <p:nvPr>
            <p:ph idx="1" type="body"/>
          </p:nvPr>
        </p:nvSpPr>
        <p:spPr>
          <a:xfrm>
            <a:off x="311700" y="771475"/>
            <a:ext cx="81609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နောက်ထပ် အရေးကြီးတဲ့ output ဖိုင်က recordings.tsv ဖိုင်ပါ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Column or field ၅ခုခွဲပြီး သိမ်းပေးလိမ့်မယ်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Delimiter က TAB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filename, prompt, timestamp, sample_rate, bit_depth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Example recordings.tsv file  </a:t>
            </a:r>
            <a:endParaRPr sz="2000"/>
          </a:p>
        </p:txBody>
      </p:sp>
      <p:pic>
        <p:nvPicPr>
          <p:cNvPr id="422" name="Google Shape;42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2715775"/>
            <a:ext cx="8469023" cy="1712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Survey Results: Top R&amp;D Topics (1st Priority)</a:t>
            </a:r>
            <a:endParaRPr/>
          </a:p>
        </p:txBody>
      </p:sp>
      <p:sp>
        <p:nvSpPr>
          <p:cNvPr id="86" name="Google Shape;8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1683300" y="4463650"/>
            <a:ext cx="59649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Fig. 3rd priority project topics (54 respondents)</a:t>
            </a:r>
            <a:endParaRPr sz="2000"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170125"/>
            <a:ext cx="8679899" cy="307535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(ASR/TTS Team)</a:t>
            </a:r>
            <a:endParaRPr/>
          </a:p>
        </p:txBody>
      </p:sp>
      <p:sp>
        <p:nvSpPr>
          <p:cNvPr id="428" name="Google Shape;428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9" name="Google Shape;429;p62"/>
          <p:cNvSpPr txBox="1"/>
          <p:nvPr>
            <p:ph idx="1" type="body"/>
          </p:nvPr>
        </p:nvSpPr>
        <p:spPr>
          <a:xfrm>
            <a:off x="311700" y="771475"/>
            <a:ext cx="816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Linux မှာဆိုရင် sox, soxi ဆိုတဲ့ အသုံးဝင်တဲ့ command ရှိတယ်</a:t>
            </a:r>
            <a:endParaRPr sz="2000"/>
          </a:p>
        </p:txBody>
      </p:sp>
      <p:pic>
        <p:nvPicPr>
          <p:cNvPr id="430" name="Google Shape;43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496575"/>
            <a:ext cx="8520602" cy="219336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(ASR/TTS Team)</a:t>
            </a:r>
            <a:endParaRPr/>
          </a:p>
        </p:txBody>
      </p:sp>
      <p:sp>
        <p:nvSpPr>
          <p:cNvPr id="436" name="Google Shape;436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7" name="Google Shape;437;p63"/>
          <p:cNvSpPr txBox="1"/>
          <p:nvPr>
            <p:ph idx="1" type="body"/>
          </p:nvPr>
        </p:nvSpPr>
        <p:spPr>
          <a:xfrm>
            <a:off x="311700" y="771475"/>
            <a:ext cx="816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အသုံးပြုပုံ အသေးစိတ်ကို command line help ခေါ်ကြည့်ပါ</a:t>
            </a:r>
            <a:endParaRPr sz="2000"/>
          </a:p>
        </p:txBody>
      </p:sp>
      <p:pic>
        <p:nvPicPr>
          <p:cNvPr id="438" name="Google Shape;43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1344175"/>
            <a:ext cx="5770847" cy="3494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(ASR/TTS Team)</a:t>
            </a:r>
            <a:endParaRPr/>
          </a:p>
        </p:txBody>
      </p:sp>
      <p:sp>
        <p:nvSpPr>
          <p:cNvPr id="444" name="Google Shape;444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5" name="Google Shape;445;p64"/>
          <p:cNvSpPr txBox="1"/>
          <p:nvPr>
            <p:ph idx="1" type="body"/>
          </p:nvPr>
        </p:nvSpPr>
        <p:spPr>
          <a:xfrm>
            <a:off x="311700" y="771475"/>
            <a:ext cx="8160900" cy="3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ASR/TTS team အတွက်က ဘာရည်ရွယ်ချက်အတွက်လုပ်ကြမှာလဲ၊ ဘယ်လို အသုံးဝင်တဲ့ ပရောဂျက်ကို လုပ်ကြမှာလဲ ဆိုတာကို စဉ်းစားကြရလိမ့်မယ်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ဒိုမိန်းကို သတ်မှတ်ပြီးတာနဲ့ text corpus ကို ပြင်ပြီး (i.e. prompt file) အသံစသွင်းနိုင်အောင် လုပ်ကြရအောင်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အသံက ၂လ လောက်တော့ သွင်းလို့ ရလိမ့်မယ်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Recording လည်း လုပ်ရင်းနဲ့ တခြား လေ့လာစရာရှိတာတွေကို လေ့လာသွားကြရအောင်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ရှေ့မှာလည်း ပြောခဲ့သလိုပဲ တတ်နိုင်သ၍ speech processing R&amp;D pipeline ထဲက အရေးကြီးတဲ့ အပိုင်းတချို့ကို သုံးလအတွင်း အတွေ့အကြုံရဖို့က အားလုံး ကြိုးစားကြမှ ဖြစ်လိမ့်မယ်</a:t>
            </a:r>
            <a:endParaRPr sz="20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(Readability Team)</a:t>
            </a:r>
            <a:endParaRPr/>
          </a:p>
        </p:txBody>
      </p:sp>
      <p:sp>
        <p:nvSpPr>
          <p:cNvPr id="451" name="Google Shape;451;p65"/>
          <p:cNvSpPr txBox="1"/>
          <p:nvPr>
            <p:ph idx="1" type="body"/>
          </p:nvPr>
        </p:nvSpPr>
        <p:spPr>
          <a:xfrm>
            <a:off x="311700" y="771475"/>
            <a:ext cx="8520600" cy="3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Readability</a:t>
            </a:r>
            <a:r>
              <a:rPr lang="en" sz="2000"/>
              <a:t> Score အတွက် အနည်းဆုံး evaluation dataset ကို ပြင်ကြရလိမ့်မယ်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Level တွေ ဘယ်လိုခွဲမလဲ၊ အဲဒီ ခွဲထားတဲ့ level တွေအတွက် လိုက်လျောညီထွေဖြစ်တဲ့ ဒေတာကို စဉ်းစားကြရလိမ့်မယ်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ပထမဆုံး seminar မှာ အကြမ်းရှင်းပြခဲ့သလိုပဲ တခြား ဘာသာစကားတွေအတွက် </a:t>
            </a:r>
            <a:r>
              <a:rPr lang="en" sz="2000"/>
              <a:t>readability</a:t>
            </a:r>
            <a:r>
              <a:rPr lang="en" sz="2000"/>
              <a:t> score ကို ဘယ်လို သတ်မှတ်ကြသလဲ ဆိုတာကို literature review သေချာလုပ်ကြရလိမ့်မယ်။ မှတ်သားရလိမ့်မယ်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မြန်မာစာအတွက် UFL က သတ်မှတ်ထားတဲ့ proficiency test ဆိုတာကိုရှာဖွေလို့ ရနိုင်မလား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Myanmar Language Test ကလည်း တိုက်ရိုက် မသက်ဆိုင်ပေမဲ့ သူတို့ ဘယ်လို သတ်မှတ်ထားသလဲ လေ့လာသင့်တယ်</a:t>
            </a:r>
            <a:endParaRPr sz="2000"/>
          </a:p>
        </p:txBody>
      </p:sp>
      <p:sp>
        <p:nvSpPr>
          <p:cNvPr id="452" name="Google Shape;452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(Readability Team)</a:t>
            </a:r>
            <a:endParaRPr/>
          </a:p>
        </p:txBody>
      </p:sp>
      <p:sp>
        <p:nvSpPr>
          <p:cNvPr id="458" name="Google Shape;458;p66"/>
          <p:cNvSpPr txBox="1"/>
          <p:nvPr>
            <p:ph idx="1" type="body"/>
          </p:nvPr>
        </p:nvSpPr>
        <p:spPr>
          <a:xfrm>
            <a:off x="311700" y="771475"/>
            <a:ext cx="4893000" cy="12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Homepage of MLT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Link: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https://www.mlt-myanmar.com/</a:t>
            </a:r>
            <a:r>
              <a:rPr lang="en" sz="2000"/>
              <a:t> </a:t>
            </a:r>
            <a:endParaRPr sz="2000"/>
          </a:p>
        </p:txBody>
      </p:sp>
      <p:sp>
        <p:nvSpPr>
          <p:cNvPr id="459" name="Google Shape;459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0" name="Google Shape;46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6650" y="1630450"/>
            <a:ext cx="4643599" cy="32204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</a:t>
            </a:r>
            <a:r>
              <a:rPr lang="en"/>
              <a:t> (Readability Team)</a:t>
            </a:r>
            <a:endParaRPr/>
          </a:p>
        </p:txBody>
      </p:sp>
      <p:sp>
        <p:nvSpPr>
          <p:cNvPr id="466" name="Google Shape;466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7" name="Google Shape;46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787400"/>
            <a:ext cx="4167313" cy="397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68" name="Google Shape;46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5565" y="787400"/>
            <a:ext cx="4362936" cy="305696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</a:t>
            </a:r>
            <a:r>
              <a:rPr lang="en"/>
              <a:t>(Readability Team)</a:t>
            </a:r>
            <a:endParaRPr/>
          </a:p>
        </p:txBody>
      </p:sp>
      <p:sp>
        <p:nvSpPr>
          <p:cNvPr id="474" name="Google Shape;474;p68"/>
          <p:cNvSpPr txBox="1"/>
          <p:nvPr>
            <p:ph idx="1" type="body"/>
          </p:nvPr>
        </p:nvSpPr>
        <p:spPr>
          <a:xfrm>
            <a:off x="311700" y="771475"/>
            <a:ext cx="85206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MB: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https://www.mlt-myanmar.com/wp-content/uploads/2022/01/Guideline-for-the-test-taker-MB_202201.pdf</a:t>
            </a:r>
            <a:r>
              <a:rPr lang="en" sz="2000"/>
              <a:t>  </a:t>
            </a:r>
            <a:endParaRPr sz="20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M1: </a:t>
            </a:r>
            <a:r>
              <a:rPr lang="en" sz="2000" u="sng">
                <a:solidFill>
                  <a:schemeClr val="hlink"/>
                </a:solidFill>
                <a:hlinkClick r:id="rId4"/>
              </a:rPr>
              <a:t>https://www.mlt-myanmar.com/wp-content/uploads/2022/01/Guideline-for-the-test-taker-M1_202201.pdf</a:t>
            </a:r>
            <a:r>
              <a:rPr lang="en" sz="2000"/>
              <a:t> </a:t>
            </a:r>
            <a:endParaRPr sz="20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M2: </a:t>
            </a:r>
            <a:r>
              <a:rPr lang="en" sz="2000" u="sng">
                <a:solidFill>
                  <a:schemeClr val="hlink"/>
                </a:solidFill>
                <a:hlinkClick r:id="rId5"/>
              </a:rPr>
              <a:t>https://www.mlt-myanmar.com/wp-content/uploads/2023/02/Guideline-for-the-test-taker-M2_202301.pdf</a:t>
            </a:r>
            <a:r>
              <a:rPr lang="en" sz="2000"/>
              <a:t>  </a:t>
            </a:r>
            <a:endParaRPr sz="20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M3: </a:t>
            </a:r>
            <a:r>
              <a:rPr lang="en" sz="2000" u="sng">
                <a:solidFill>
                  <a:schemeClr val="hlink"/>
                </a:solidFill>
                <a:hlinkClick r:id="rId6"/>
              </a:rPr>
              <a:t>https://www.mlt-myanmar.com/wp-content/uploads/2022/01/Guideline-for-the-test-taker-M3_202201.pdf</a:t>
            </a:r>
            <a:r>
              <a:rPr lang="en" sz="2000"/>
              <a:t> </a:t>
            </a:r>
            <a:endParaRPr sz="20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M4: </a:t>
            </a:r>
            <a:r>
              <a:rPr lang="en" sz="2000" u="sng">
                <a:solidFill>
                  <a:schemeClr val="hlink"/>
                </a:solidFill>
                <a:hlinkClick r:id="rId7"/>
              </a:rPr>
              <a:t>https://www.mlt-myanmar.com/wp-content/uploads/2022/01/Guideline-for-the-test-taker-M4_202201.pdf</a:t>
            </a:r>
            <a:r>
              <a:rPr lang="en" sz="2000"/>
              <a:t>   </a:t>
            </a:r>
            <a:endParaRPr sz="2000"/>
          </a:p>
        </p:txBody>
      </p:sp>
      <p:sp>
        <p:nvSpPr>
          <p:cNvPr id="475" name="Google Shape;475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</a:t>
            </a:r>
            <a:r>
              <a:rPr lang="en"/>
              <a:t> (Readability Team)</a:t>
            </a:r>
            <a:endParaRPr/>
          </a:p>
        </p:txBody>
      </p:sp>
      <p:sp>
        <p:nvSpPr>
          <p:cNvPr id="481" name="Google Shape;481;p69"/>
          <p:cNvSpPr txBox="1"/>
          <p:nvPr>
            <p:ph idx="1" type="body"/>
          </p:nvPr>
        </p:nvSpPr>
        <p:spPr>
          <a:xfrm>
            <a:off x="311700" y="771475"/>
            <a:ext cx="4102500" cy="41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 read this The Stanford Foreign Language Oral Skills Evaluation Matrix (FLOSEM): A Rating Scale for Assessing Communicative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သူက Oral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proficiency measures ကို အဓိကထားတယ် 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ပြီးတော့ foreign language အနေနဲ့စဉ်းစားထားတယ်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ငါတို့က text ကိုပဲ အဓိကထားရမယ်</a:t>
            </a:r>
            <a:endParaRPr sz="2000"/>
          </a:p>
        </p:txBody>
      </p:sp>
      <p:sp>
        <p:nvSpPr>
          <p:cNvPr id="482" name="Google Shape;482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3" name="Google Shape;48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9925" y="967225"/>
            <a:ext cx="4292382" cy="3494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(Readability Team)</a:t>
            </a:r>
            <a:endParaRPr/>
          </a:p>
        </p:txBody>
      </p:sp>
      <p:sp>
        <p:nvSpPr>
          <p:cNvPr id="489" name="Google Shape;489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0" name="Google Shape;49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789125"/>
            <a:ext cx="5806748" cy="387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91" name="Google Shape;491;p70"/>
          <p:cNvSpPr txBox="1"/>
          <p:nvPr>
            <p:ph idx="1" type="body"/>
          </p:nvPr>
        </p:nvSpPr>
        <p:spPr>
          <a:xfrm>
            <a:off x="6201675" y="944325"/>
            <a:ext cx="2736000" cy="31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for Swedish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</a:t>
            </a:r>
            <a:r>
              <a:rPr lang="en" sz="2000"/>
              <a:t>y Patrik Larsson (2006)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Supervised by Beata Megyesi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ဒီ thesis က ဖတ်သင့်တယ်</a:t>
            </a:r>
            <a:endParaRPr sz="2000"/>
          </a:p>
        </p:txBody>
      </p:sp>
      <p:sp>
        <p:nvSpPr>
          <p:cNvPr id="492" name="Google Shape;492;p70"/>
          <p:cNvSpPr txBox="1"/>
          <p:nvPr>
            <p:ph idx="1" type="body"/>
          </p:nvPr>
        </p:nvSpPr>
        <p:spPr>
          <a:xfrm>
            <a:off x="311700" y="4657675"/>
            <a:ext cx="6619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Link: </a:t>
            </a:r>
            <a:r>
              <a:rPr lang="en" sz="2000" u="sng">
                <a:solidFill>
                  <a:schemeClr val="hlink"/>
                </a:solidFill>
                <a:hlinkClick r:id="rId4"/>
              </a:rPr>
              <a:t>http://www.diva-portal.org/smash/get/diva2:131028/FULLTEXT01.pdf</a:t>
            </a:r>
            <a:r>
              <a:rPr lang="en" sz="2000"/>
              <a:t> </a:t>
            </a:r>
            <a:endParaRPr sz="20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(Readability Team)</a:t>
            </a:r>
            <a:endParaRPr/>
          </a:p>
        </p:txBody>
      </p:sp>
      <p:sp>
        <p:nvSpPr>
          <p:cNvPr id="498" name="Google Shape;498;p71"/>
          <p:cNvSpPr txBox="1"/>
          <p:nvPr>
            <p:ph idx="1" type="body"/>
          </p:nvPr>
        </p:nvSpPr>
        <p:spPr>
          <a:xfrm>
            <a:off x="311700" y="771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စာမျက်နှာ ၁၀ မှာ</a:t>
            </a:r>
            <a:endParaRPr sz="2000"/>
          </a:p>
        </p:txBody>
      </p:sp>
      <p:sp>
        <p:nvSpPr>
          <p:cNvPr id="499" name="Google Shape;499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0" name="Google Shape;50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344175"/>
            <a:ext cx="7862851" cy="343481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Survey Results: Top R&amp;D Topics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1911900" y="4235050"/>
            <a:ext cx="48807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Fig.Current Country of Residence, 54 responses</a:t>
            </a:r>
            <a:endParaRPr sz="2000"/>
          </a:p>
        </p:txBody>
      </p:sp>
      <p:sp>
        <p:nvSpPr>
          <p:cNvPr id="95" name="Google Shape;9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093925"/>
            <a:ext cx="8553917" cy="302271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(Readability Team)</a:t>
            </a:r>
            <a:endParaRPr/>
          </a:p>
        </p:txBody>
      </p:sp>
      <p:sp>
        <p:nvSpPr>
          <p:cNvPr id="506" name="Google Shape;506;p72"/>
          <p:cNvSpPr txBox="1"/>
          <p:nvPr>
            <p:ph idx="1" type="body"/>
          </p:nvPr>
        </p:nvSpPr>
        <p:spPr>
          <a:xfrm>
            <a:off x="311700" y="771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စာမျက်နှာ ၁၀ မှာ</a:t>
            </a:r>
            <a:endParaRPr sz="2000"/>
          </a:p>
        </p:txBody>
      </p:sp>
      <p:sp>
        <p:nvSpPr>
          <p:cNvPr id="507" name="Google Shape;507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8" name="Google Shape;50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344175"/>
            <a:ext cx="8167659" cy="340199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(Readability Team)</a:t>
            </a:r>
            <a:endParaRPr/>
          </a:p>
        </p:txBody>
      </p:sp>
      <p:sp>
        <p:nvSpPr>
          <p:cNvPr id="514" name="Google Shape;514;p73"/>
          <p:cNvSpPr txBox="1"/>
          <p:nvPr>
            <p:ph idx="1" type="body"/>
          </p:nvPr>
        </p:nvSpPr>
        <p:spPr>
          <a:xfrm>
            <a:off x="311700" y="771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Dale-Challs 3000 words (ဖိုင် အစပိုင်း)</a:t>
            </a:r>
            <a:endParaRPr sz="2000"/>
          </a:p>
        </p:txBody>
      </p:sp>
      <p:sp>
        <p:nvSpPr>
          <p:cNvPr id="515" name="Google Shape;515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6" name="Google Shape;51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344175"/>
            <a:ext cx="7648315" cy="34945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(Readability Team)</a:t>
            </a:r>
            <a:endParaRPr/>
          </a:p>
        </p:txBody>
      </p:sp>
      <p:sp>
        <p:nvSpPr>
          <p:cNvPr id="522" name="Google Shape;522;p74"/>
          <p:cNvSpPr txBox="1"/>
          <p:nvPr>
            <p:ph idx="1" type="body"/>
          </p:nvPr>
        </p:nvSpPr>
        <p:spPr>
          <a:xfrm>
            <a:off x="311700" y="771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Dale-Challs 3000 words (ဖိုင် အဆုံးပိုင်း)</a:t>
            </a:r>
            <a:endParaRPr sz="2000"/>
          </a:p>
        </p:txBody>
      </p:sp>
      <p:sp>
        <p:nvSpPr>
          <p:cNvPr id="523" name="Google Shape;523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4" name="Google Shape;52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344175"/>
            <a:ext cx="7551728" cy="3494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(Readability Team)</a:t>
            </a:r>
            <a:endParaRPr/>
          </a:p>
        </p:txBody>
      </p:sp>
      <p:sp>
        <p:nvSpPr>
          <p:cNvPr id="530" name="Google Shape;530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1" name="Google Shape;531;p75" title="flesch_reading_ease_formula_194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712925"/>
            <a:ext cx="6162749" cy="41066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32" name="Google Shape;532;p75"/>
          <p:cNvSpPr txBox="1"/>
          <p:nvPr>
            <p:ph idx="1" type="body"/>
          </p:nvPr>
        </p:nvSpPr>
        <p:spPr>
          <a:xfrm>
            <a:off x="7004200" y="771475"/>
            <a:ext cx="1827900" cy="14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စာမျက်နှာ ၁၀ နဲ့ ၁၁ မှာ</a:t>
            </a:r>
            <a:endParaRPr sz="2000"/>
          </a:p>
        </p:txBody>
      </p:sp>
      <p:cxnSp>
        <p:nvCxnSpPr>
          <p:cNvPr id="533" name="Google Shape;533;p75"/>
          <p:cNvCxnSpPr/>
          <p:nvPr/>
        </p:nvCxnSpPr>
        <p:spPr>
          <a:xfrm flipH="1" rot="10800000">
            <a:off x="3429275" y="3359440"/>
            <a:ext cx="3359400" cy="36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4" name="Google Shape;534;p75"/>
          <p:cNvCxnSpPr/>
          <p:nvPr/>
        </p:nvCxnSpPr>
        <p:spPr>
          <a:xfrm flipH="1" rot="10800000">
            <a:off x="942231" y="3602888"/>
            <a:ext cx="702900" cy="9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(Readability Team)</a:t>
            </a:r>
            <a:endParaRPr/>
          </a:p>
        </p:txBody>
      </p:sp>
      <p:sp>
        <p:nvSpPr>
          <p:cNvPr id="540" name="Google Shape;540;p76"/>
          <p:cNvSpPr txBox="1"/>
          <p:nvPr>
            <p:ph idx="1" type="body"/>
          </p:nvPr>
        </p:nvSpPr>
        <p:spPr>
          <a:xfrm>
            <a:off x="311700" y="736325"/>
            <a:ext cx="85206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the Flesch reading ease score</a:t>
            </a:r>
            <a:endParaRPr sz="20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Source: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https://en.wikipedia.org/wiki/Flesch%E2%80%93Kincaid_readability_tests</a:t>
            </a:r>
            <a:r>
              <a:rPr lang="en" sz="2000"/>
              <a:t> </a:t>
            </a:r>
            <a:endParaRPr sz="2000"/>
          </a:p>
        </p:txBody>
      </p:sp>
      <p:sp>
        <p:nvSpPr>
          <p:cNvPr id="541" name="Google Shape;541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2" name="Google Shape;542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1600" y="1531200"/>
            <a:ext cx="5967399" cy="3307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(Readability Team)</a:t>
            </a:r>
            <a:endParaRPr/>
          </a:p>
        </p:txBody>
      </p:sp>
      <p:sp>
        <p:nvSpPr>
          <p:cNvPr id="548" name="Google Shape;548;p77"/>
          <p:cNvSpPr txBox="1"/>
          <p:nvPr>
            <p:ph idx="1" type="body"/>
          </p:nvPr>
        </p:nvSpPr>
        <p:spPr>
          <a:xfrm>
            <a:off x="817550" y="4510825"/>
            <a:ext cx="66924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Source: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https://yoast.com/yoast-seo-july-12-2022/</a:t>
            </a:r>
            <a:r>
              <a:rPr lang="en" sz="2000"/>
              <a:t> </a:t>
            </a:r>
            <a:r>
              <a:rPr lang="en" sz="2000"/>
              <a:t> </a:t>
            </a:r>
            <a:endParaRPr sz="2000"/>
          </a:p>
        </p:txBody>
      </p:sp>
      <p:sp>
        <p:nvSpPr>
          <p:cNvPr id="549" name="Google Shape;549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0" name="Google Shape;550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0" y="810725"/>
            <a:ext cx="4569050" cy="3636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51" name="Google Shape;551;p77"/>
          <p:cNvSpPr txBox="1"/>
          <p:nvPr>
            <p:ph idx="1" type="body"/>
          </p:nvPr>
        </p:nvSpPr>
        <p:spPr>
          <a:xfrm>
            <a:off x="5484250" y="771475"/>
            <a:ext cx="3348000" cy="31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Reading time က ဘယ်လောက်ကြာသလဲ ဆိုတဲ့ အချက်ကို ခန့်မှန်းတာကလည်း စိတ်ဝင်စားဖို့ကောင်းတယ်</a:t>
            </a:r>
            <a:endParaRPr sz="20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(Readability Team)</a:t>
            </a:r>
            <a:endParaRPr/>
          </a:p>
        </p:txBody>
      </p:sp>
      <p:sp>
        <p:nvSpPr>
          <p:cNvPr id="557" name="Google Shape;557;p78"/>
          <p:cNvSpPr txBox="1"/>
          <p:nvPr>
            <p:ph idx="1" type="body"/>
          </p:nvPr>
        </p:nvSpPr>
        <p:spPr>
          <a:xfrm>
            <a:off x="311700" y="771475"/>
            <a:ext cx="85206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စာမျက်နှာ ၁၁ မှာ</a:t>
            </a:r>
            <a:endParaRPr sz="2000"/>
          </a:p>
        </p:txBody>
      </p:sp>
      <p:sp>
        <p:nvSpPr>
          <p:cNvPr id="558" name="Google Shape;558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9" name="Google Shape;55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344175"/>
            <a:ext cx="7157650" cy="3450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(Readability Team)</a:t>
            </a:r>
            <a:endParaRPr/>
          </a:p>
        </p:txBody>
      </p:sp>
      <p:sp>
        <p:nvSpPr>
          <p:cNvPr id="565" name="Google Shape;565;p79"/>
          <p:cNvSpPr txBox="1"/>
          <p:nvPr>
            <p:ph idx="1" type="body"/>
          </p:nvPr>
        </p:nvSpPr>
        <p:spPr>
          <a:xfrm>
            <a:off x="255625" y="4276675"/>
            <a:ext cx="88815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Graphs of Flesch-Kincaid reading ease (red) and grade level (gray) scores against average syllables per word and average words per sentence</a:t>
            </a:r>
            <a:endParaRPr sz="2000"/>
          </a:p>
        </p:txBody>
      </p:sp>
      <p:sp>
        <p:nvSpPr>
          <p:cNvPr id="566" name="Google Shape;566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7" name="Google Shape;567;p79" title="Flesch_Kincaid_readability_tests.sv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768750"/>
            <a:ext cx="5278000" cy="35214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8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(Readability Team)</a:t>
            </a:r>
            <a:endParaRPr/>
          </a:p>
        </p:txBody>
      </p:sp>
      <p:sp>
        <p:nvSpPr>
          <p:cNvPr id="573" name="Google Shape;573;p80"/>
          <p:cNvSpPr txBox="1"/>
          <p:nvPr>
            <p:ph idx="1" type="body"/>
          </p:nvPr>
        </p:nvSpPr>
        <p:spPr>
          <a:xfrm>
            <a:off x="311700" y="964925"/>
            <a:ext cx="8520600" cy="3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How to use the Flesch reading ease score to improve your writing?</a:t>
            </a:r>
            <a:endParaRPr sz="2300"/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" sz="2300"/>
              <a:t>အလွယ်ပြောရရင် စာကြောင်းတွေကို တိုတိုရေး</a:t>
            </a:r>
            <a:endParaRPr sz="2300"/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" sz="2300"/>
              <a:t>နားလည်ရ ခက်တဲ့ စာလုံးတွေကို တတ်နိုင်သ၍ လျှော့သုံး 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Flesch Reading-Ease ရော Flesch–Kincaid Grade Level ရောက score တွက်တာက တူတယ် မတူတာက weighting factors</a:t>
            </a:r>
            <a:endParaRPr sz="2300"/>
          </a:p>
        </p:txBody>
      </p:sp>
      <p:sp>
        <p:nvSpPr>
          <p:cNvPr id="574" name="Google Shape;574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8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(Readability Team)</a:t>
            </a:r>
            <a:endParaRPr/>
          </a:p>
        </p:txBody>
      </p:sp>
      <p:sp>
        <p:nvSpPr>
          <p:cNvPr id="580" name="Google Shape;580;p81"/>
          <p:cNvSpPr txBox="1"/>
          <p:nvPr>
            <p:ph idx="1" type="body"/>
          </p:nvPr>
        </p:nvSpPr>
        <p:spPr>
          <a:xfrm>
            <a:off x="311700" y="771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စာမျက်နှာ ၁၁ မှာ</a:t>
            </a:r>
            <a:endParaRPr sz="2000"/>
          </a:p>
        </p:txBody>
      </p:sp>
      <p:sp>
        <p:nvSpPr>
          <p:cNvPr id="581" name="Google Shape;581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2" name="Google Shape;58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344175"/>
            <a:ext cx="6009524" cy="3494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Team Assignments (Humor Detection in Myanmar Text)</a:t>
            </a:r>
            <a:endParaRPr/>
          </a:p>
        </p:txBody>
      </p:sp>
      <p:sp>
        <p:nvSpPr>
          <p:cNvPr id="102" name="Google Shape;10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644750" y="998375"/>
            <a:ext cx="8187600" cy="3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b="1" lang="en" sz="2500"/>
              <a:t>Thura Aung</a:t>
            </a:r>
            <a:r>
              <a:rPr lang="en" sz="2500"/>
              <a:t> (Thailand)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b="1" lang="en" sz="2500"/>
              <a:t>Ni Htwe Aung (Myanmar)</a:t>
            </a:r>
            <a:endParaRPr b="1"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" sz="2500"/>
              <a:t>Htet Htet Mon (Myanmar)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" sz="2500"/>
              <a:t>Phyo Thi Khaing (Thailand)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" sz="2500"/>
              <a:t>Zin Mar Myint (Thailand)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" sz="2500"/>
              <a:t>Sithu Kyaw Zinn Linn (Thailand)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" sz="2500"/>
              <a:t>Thant Sin Tun (Myanmar)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" sz="2500"/>
              <a:t>Kaung Hset Hein (Thailand)</a:t>
            </a:r>
            <a:endParaRPr sz="25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8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(Readability Team)</a:t>
            </a:r>
            <a:endParaRPr/>
          </a:p>
        </p:txBody>
      </p:sp>
      <p:sp>
        <p:nvSpPr>
          <p:cNvPr id="588" name="Google Shape;588;p82"/>
          <p:cNvSpPr txBox="1"/>
          <p:nvPr>
            <p:ph idx="1" type="body"/>
          </p:nvPr>
        </p:nvSpPr>
        <p:spPr>
          <a:xfrm>
            <a:off x="311700" y="771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စာမျက်နှာ ၁၂ မှာ</a:t>
            </a:r>
            <a:endParaRPr sz="2000"/>
          </a:p>
        </p:txBody>
      </p:sp>
      <p:sp>
        <p:nvSpPr>
          <p:cNvPr id="589" name="Google Shape;589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0" name="Google Shape;59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344175"/>
            <a:ext cx="8679899" cy="27873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1" name="Google Shape;591;p82"/>
          <p:cNvSpPr txBox="1"/>
          <p:nvPr>
            <p:ph idx="1" type="body"/>
          </p:nvPr>
        </p:nvSpPr>
        <p:spPr>
          <a:xfrm>
            <a:off x="311700" y="42766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ရွှေသွေး၊ တေဇ၊ ဝတ္တု၊ သတင်းစာ၊ သိပ္ပံနှင့်နည်းပညာ၊ ဥပဒေ စတာတွေနဲ့ခွဲနိုင်</a:t>
            </a:r>
            <a:endParaRPr sz="20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8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(Readability Team)</a:t>
            </a:r>
            <a:endParaRPr/>
          </a:p>
        </p:txBody>
      </p:sp>
      <p:sp>
        <p:nvSpPr>
          <p:cNvPr id="597" name="Google Shape;597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8" name="Google Shape;59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865325"/>
            <a:ext cx="5595879" cy="4125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9" name="Google Shape;599;p83"/>
          <p:cNvSpPr txBox="1"/>
          <p:nvPr>
            <p:ph idx="1" type="body"/>
          </p:nvPr>
        </p:nvSpPr>
        <p:spPr>
          <a:xfrm>
            <a:off x="6166425" y="771475"/>
            <a:ext cx="2665800" cy="31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လူတွေ သိပ်ဂရုမပြုမိကြတဲ့ Amazon ရဲ့ Text Stats (i.e. Readability+)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အခုနောက်ပိုင်း Amazon website မှာ မတွေ့တော့ဘူး</a:t>
            </a:r>
            <a:endParaRPr sz="20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8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(Readability Team)</a:t>
            </a:r>
            <a:endParaRPr/>
          </a:p>
        </p:txBody>
      </p:sp>
      <p:sp>
        <p:nvSpPr>
          <p:cNvPr id="605" name="Google Shape;605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6" name="Google Shape;60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746700"/>
            <a:ext cx="4976699" cy="4168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07" name="Google Shape;607;p84"/>
          <p:cNvSpPr txBox="1"/>
          <p:nvPr>
            <p:ph idx="1" type="body"/>
          </p:nvPr>
        </p:nvSpPr>
        <p:spPr>
          <a:xfrm>
            <a:off x="5676575" y="771475"/>
            <a:ext cx="3155700" cy="3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လေ့လာကြည့်ပြီး ငါတို့ မြန်မာစာအတွက် Readability Score ကို ဘယ်လိုတွက်ကျမလဲ ဆိုတာကို စဉ်းစားစေချင်တယ်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Team member တွေအကြားမှာ တိုင်ပင် စေချင်တယ်</a:t>
            </a:r>
            <a:endParaRPr sz="20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8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(Readability Team)</a:t>
            </a:r>
            <a:endParaRPr/>
          </a:p>
        </p:txBody>
      </p:sp>
      <p:sp>
        <p:nvSpPr>
          <p:cNvPr id="613" name="Google Shape;613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4" name="Google Shape;61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789125"/>
            <a:ext cx="7440916" cy="41257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(Readability Team)</a:t>
            </a:r>
            <a:endParaRPr/>
          </a:p>
        </p:txBody>
      </p:sp>
      <p:sp>
        <p:nvSpPr>
          <p:cNvPr id="620" name="Google Shape;620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1" name="Google Shape;62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865325"/>
            <a:ext cx="2712121" cy="4125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22" name="Google Shape;622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7121" y="865325"/>
            <a:ext cx="3578711" cy="41257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8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(Readability Team)</a:t>
            </a:r>
            <a:endParaRPr/>
          </a:p>
        </p:txBody>
      </p:sp>
      <p:sp>
        <p:nvSpPr>
          <p:cNvPr id="628" name="Google Shape;628;p87"/>
          <p:cNvSpPr txBox="1"/>
          <p:nvPr>
            <p:ph idx="1" type="body"/>
          </p:nvPr>
        </p:nvSpPr>
        <p:spPr>
          <a:xfrm>
            <a:off x="311700" y="771475"/>
            <a:ext cx="8520600" cy="39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စဉ်းစားမိတာက ပထမဆုံး အဆင့်အနေနဲ့ readability ကို user-study or ဆာဗေးလုပ်မယ်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ဥပမာ ရွှေသွေး၊ တေဇ၊ ဝတ္တု၊ သတင်းစာ၊ သိပ္ပံနှင့်နည်းပညာ၊ ဥပဒေ စာအုပ်တွေထဲကနေ စာကြောင်း၊ စာပိုဒ်တွေကို ရွေးထုတ်ထားပြီး ကွက်လပ်ဖြည့်ခိုင်းတာမျိုး လုပ်ခိုင်းပြီး ရလဒ်ကို ကြည့်မယ်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ဒုတိယ တဆင့်အနေနဲ့က data driven approach ဖြစ်တဲ့ readability corpus ကို ဆောက်ထားပြီးမှ model ကနေ classification ဘယ်လောက်လုပ်ပေးနိုင်သလဲ ဆိုတာကို experiment လုပ်ကြည့်တာမျိုး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အဲဒီ ရလဒ်တွေကိုမှ ငါတို့ရဲ့ proposed formula နဲ့ confirm လုပ်ကြည့်တာမျိုး 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လိုအပ်ရင် formula ကို ပြန် revise လုပ်တာမျိုး (လိုအပ်မယ်လို့ နားလည်)   </a:t>
            </a:r>
            <a:endParaRPr sz="2000"/>
          </a:p>
        </p:txBody>
      </p:sp>
      <p:sp>
        <p:nvSpPr>
          <p:cNvPr id="629" name="Google Shape;629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8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(Humor Team)</a:t>
            </a:r>
            <a:endParaRPr/>
          </a:p>
        </p:txBody>
      </p:sp>
      <p:sp>
        <p:nvSpPr>
          <p:cNvPr id="635" name="Google Shape;635;p88"/>
          <p:cNvSpPr txBox="1"/>
          <p:nvPr>
            <p:ph idx="1" type="body"/>
          </p:nvPr>
        </p:nvSpPr>
        <p:spPr>
          <a:xfrm>
            <a:off x="311700" y="771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မသိသေးတဲ့ ကျောင်းသားတွေလည်း ရှိနိုင်လို့။ Literature review အတွက်သုံးပါ။</a:t>
            </a:r>
            <a:endParaRPr sz="2000"/>
          </a:p>
        </p:txBody>
      </p:sp>
      <p:sp>
        <p:nvSpPr>
          <p:cNvPr id="636" name="Google Shape;636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7" name="Google Shape;63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1344175"/>
            <a:ext cx="7024783" cy="34945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8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(Humor Team)</a:t>
            </a:r>
            <a:endParaRPr/>
          </a:p>
        </p:txBody>
      </p:sp>
      <p:sp>
        <p:nvSpPr>
          <p:cNvPr id="643" name="Google Shape;643;p89"/>
          <p:cNvSpPr txBox="1"/>
          <p:nvPr>
            <p:ph idx="1" type="body"/>
          </p:nvPr>
        </p:nvSpPr>
        <p:spPr>
          <a:xfrm>
            <a:off x="311700" y="771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Check conda environment</a:t>
            </a:r>
            <a:endParaRPr sz="2000"/>
          </a:p>
        </p:txBody>
      </p:sp>
      <p:sp>
        <p:nvSpPr>
          <p:cNvPr id="644" name="Google Shape;644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5" name="Google Shape;64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267975"/>
            <a:ext cx="7549192" cy="3494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9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(Humor Team)</a:t>
            </a:r>
            <a:endParaRPr/>
          </a:p>
        </p:txBody>
      </p:sp>
      <p:sp>
        <p:nvSpPr>
          <p:cNvPr id="651" name="Google Shape;651;p90"/>
          <p:cNvSpPr txBox="1"/>
          <p:nvPr>
            <p:ph idx="1" type="body"/>
          </p:nvPr>
        </p:nvSpPr>
        <p:spPr>
          <a:xfrm>
            <a:off x="311700" y="771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Activate an existing environment</a:t>
            </a:r>
            <a:endParaRPr sz="2000"/>
          </a:p>
        </p:txBody>
      </p:sp>
      <p:sp>
        <p:nvSpPr>
          <p:cNvPr id="652" name="Google Shape;652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3" name="Google Shape;65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344175"/>
            <a:ext cx="8679900" cy="71267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54" name="Google Shape;654;p90"/>
          <p:cNvSpPr txBox="1"/>
          <p:nvPr>
            <p:ph idx="1" type="body"/>
          </p:nvPr>
        </p:nvSpPr>
        <p:spPr>
          <a:xfrm>
            <a:off x="315850" y="2143075"/>
            <a:ext cx="85206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Create a new conda environment</a:t>
            </a:r>
            <a:endParaRPr sz="2000"/>
          </a:p>
        </p:txBody>
      </p:sp>
      <p:pic>
        <p:nvPicPr>
          <p:cNvPr id="655" name="Google Shape;655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2779675"/>
            <a:ext cx="8520602" cy="45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9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(Humor Team)</a:t>
            </a:r>
            <a:endParaRPr/>
          </a:p>
        </p:txBody>
      </p:sp>
      <p:sp>
        <p:nvSpPr>
          <p:cNvPr id="661" name="Google Shape;661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2" name="Google Shape;662;p91"/>
          <p:cNvSpPr txBox="1"/>
          <p:nvPr>
            <p:ph idx="1" type="body"/>
          </p:nvPr>
        </p:nvSpPr>
        <p:spPr>
          <a:xfrm>
            <a:off x="311700" y="8476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တချို့ ဆာဗာတွေမှာက ပေးမလုပ်တာမျိုးလည်း ရှိနိုင်</a:t>
            </a:r>
            <a:endParaRPr sz="2000"/>
          </a:p>
        </p:txBody>
      </p:sp>
      <p:pic>
        <p:nvPicPr>
          <p:cNvPr id="663" name="Google Shape;66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572775"/>
            <a:ext cx="8520600" cy="19863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Team Assignments (ASR)</a:t>
            </a:r>
            <a:endParaRPr/>
          </a:p>
        </p:txBody>
      </p:sp>
      <p:sp>
        <p:nvSpPr>
          <p:cNvPr id="109" name="Google Shape;10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644750" y="560525"/>
            <a:ext cx="8187600" cy="42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/>
              <a:t>Thura Aung</a:t>
            </a:r>
            <a:r>
              <a:rPr lang="en" sz="2000"/>
              <a:t> (Thailand)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Khaing Hsu Wai (Japan)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Sai Wai Yan Phyo (Thailand)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Thiri Thaw (Thailand)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Moe Chan Myae Maung (Thailand)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Thet Htet San (Thailand)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Myat Oo Swe (Thailand)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Su Sandi Linn (Thailand)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Htet Arkar (Thailand)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Min Thiha Tun (Myanmar)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Saw Zi Dunn (Thailand)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Kyi Thant Sin (Thailand)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Eaint Lay Hmone (Thailand)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Htwe Myat Cho (Thailand)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Yadana Myint Hein (Myanmar)</a:t>
            </a:r>
            <a:endParaRPr sz="20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9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(Humor Team)</a:t>
            </a:r>
            <a:endParaRPr/>
          </a:p>
        </p:txBody>
      </p:sp>
      <p:sp>
        <p:nvSpPr>
          <p:cNvPr id="669" name="Google Shape;669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0" name="Google Shape;670;p92"/>
          <p:cNvSpPr txBox="1"/>
          <p:nvPr>
            <p:ph idx="1" type="body"/>
          </p:nvPr>
        </p:nvSpPr>
        <p:spPr>
          <a:xfrm>
            <a:off x="311700" y="771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ရုံးက GPU ဆာဗာတစ်လုံးမှာ ပေးမလုပ်လို့ တခြား ဆာဗာမှာ ပြောင်းလုပ်ခဲ့တယ် </a:t>
            </a:r>
            <a:endParaRPr sz="2000"/>
          </a:p>
        </p:txBody>
      </p:sp>
      <p:pic>
        <p:nvPicPr>
          <p:cNvPr id="671" name="Google Shape;671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1523325"/>
            <a:ext cx="4728875" cy="3162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9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(Humor Team)</a:t>
            </a:r>
            <a:endParaRPr/>
          </a:p>
        </p:txBody>
      </p:sp>
      <p:sp>
        <p:nvSpPr>
          <p:cNvPr id="677" name="Google Shape;677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8" name="Google Shape;678;p93"/>
          <p:cNvSpPr txBox="1"/>
          <p:nvPr>
            <p:ph idx="1" type="body"/>
          </p:nvPr>
        </p:nvSpPr>
        <p:spPr>
          <a:xfrm>
            <a:off x="311700" y="771475"/>
            <a:ext cx="85206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Kaggle binary classification humor dataset ကို download လုပ်ဖို့ပြင်ဆင်</a:t>
            </a:r>
            <a:endParaRPr sz="2000"/>
          </a:p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pip install kaggle</a:t>
            </a:r>
            <a:endParaRPr sz="2000"/>
          </a:p>
        </p:txBody>
      </p:sp>
      <p:pic>
        <p:nvPicPr>
          <p:cNvPr id="679" name="Google Shape;67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572775"/>
            <a:ext cx="7786652" cy="325369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9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(Humor Team)</a:t>
            </a:r>
            <a:endParaRPr/>
          </a:p>
        </p:txBody>
      </p:sp>
      <p:sp>
        <p:nvSpPr>
          <p:cNvPr id="685" name="Google Shape;685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6" name="Google Shape;686;p94"/>
          <p:cNvSpPr txBox="1"/>
          <p:nvPr>
            <p:ph idx="1" type="body"/>
          </p:nvPr>
        </p:nvSpPr>
        <p:spPr>
          <a:xfrm>
            <a:off x="311700" y="771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Kaggle account profile ဖိုင်ကို တခြား user တွေ access လုပ်လို့မရအောင်ပြောင်း</a:t>
            </a:r>
            <a:endParaRPr sz="2000"/>
          </a:p>
        </p:txBody>
      </p:sp>
      <p:pic>
        <p:nvPicPr>
          <p:cNvPr id="687" name="Google Shape;687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953775"/>
            <a:ext cx="8091451" cy="13273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9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(Humor Team)</a:t>
            </a:r>
            <a:endParaRPr/>
          </a:p>
        </p:txBody>
      </p:sp>
      <p:sp>
        <p:nvSpPr>
          <p:cNvPr id="693" name="Google Shape;693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4" name="Google Shape;694;p95"/>
          <p:cNvSpPr txBox="1"/>
          <p:nvPr>
            <p:ph idx="1" type="body"/>
          </p:nvPr>
        </p:nvSpPr>
        <p:spPr>
          <a:xfrm>
            <a:off x="311700" y="69943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kaggle command သုံးလို့ ရမရ စမ်းကြည့်</a:t>
            </a:r>
            <a:endParaRPr sz="2000"/>
          </a:p>
        </p:txBody>
      </p:sp>
      <p:pic>
        <p:nvPicPr>
          <p:cNvPr id="695" name="Google Shape;695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424525"/>
            <a:ext cx="8621800" cy="2106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96" name="Google Shape;696;p95"/>
          <p:cNvSpPr txBox="1"/>
          <p:nvPr>
            <p:ph idx="1" type="body"/>
          </p:nvPr>
        </p:nvSpPr>
        <p:spPr>
          <a:xfrm>
            <a:off x="311700" y="3755742"/>
            <a:ext cx="85206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သို့သော် Kaggle account လုပ်ထားရမယ်</a:t>
            </a:r>
            <a:endParaRPr sz="2000"/>
          </a:p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ဒေတာ download လုပ်ဖို့ဆိုရင် competition အတွက် agreement လိုအပ်တယ်</a:t>
            </a:r>
            <a:endParaRPr sz="20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9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(Humor Team)</a:t>
            </a:r>
            <a:endParaRPr/>
          </a:p>
        </p:txBody>
      </p:sp>
      <p:sp>
        <p:nvSpPr>
          <p:cNvPr id="702" name="Google Shape;702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3" name="Google Shape;703;p96"/>
          <p:cNvSpPr txBox="1"/>
          <p:nvPr>
            <p:ph idx="1" type="body"/>
          </p:nvPr>
        </p:nvSpPr>
        <p:spPr>
          <a:xfrm>
            <a:off x="311700" y="771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Humor </a:t>
            </a:r>
            <a:r>
              <a:rPr lang="en" sz="2000"/>
              <a:t>detection </a:t>
            </a:r>
            <a:r>
              <a:rPr lang="en" sz="2000"/>
              <a:t>dataset ကို download လုပ်ခဲ့ (binary classification dataset)</a:t>
            </a:r>
            <a:endParaRPr sz="2000"/>
          </a:p>
        </p:txBody>
      </p:sp>
      <p:pic>
        <p:nvPicPr>
          <p:cNvPr id="704" name="Google Shape;704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1267975"/>
            <a:ext cx="6589361" cy="3494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9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(Humor Team)</a:t>
            </a:r>
            <a:endParaRPr/>
          </a:p>
        </p:txBody>
      </p:sp>
      <p:sp>
        <p:nvSpPr>
          <p:cNvPr id="710" name="Google Shape;710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1" name="Google Shape;71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708763"/>
            <a:ext cx="7535019" cy="42781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9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(Humor Team)</a:t>
            </a:r>
            <a:endParaRPr/>
          </a:p>
        </p:txBody>
      </p:sp>
      <p:sp>
        <p:nvSpPr>
          <p:cNvPr id="717" name="Google Shape;717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8" name="Google Shape;718;p98"/>
          <p:cNvSpPr txBox="1"/>
          <p:nvPr>
            <p:ph idx="1" type="body"/>
          </p:nvPr>
        </p:nvSpPr>
        <p:spPr>
          <a:xfrm>
            <a:off x="311700" y="771475"/>
            <a:ext cx="8520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50k က 20k ကို extend လုပ်ထားတဲ့ပုံရှိတယ်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20k ထဲက စာကြောင်းတွေက 50k ဒေတာထဲမှာ ထပ်ပါနေတယ်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အဲဒါကြောင့် 50k ကိုပဲ သုံးမယ်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လက်ရှိ ဖိုင်နာမည်ကြီးက အဆင်မပြေဘူး၊ ဖိုင်နာမည်ပြောင်းမယ်</a:t>
            </a:r>
            <a:endParaRPr sz="2000"/>
          </a:p>
        </p:txBody>
      </p:sp>
      <p:pic>
        <p:nvPicPr>
          <p:cNvPr id="719" name="Google Shape;719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571775"/>
            <a:ext cx="8679899" cy="97743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9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(Humor Team)</a:t>
            </a:r>
            <a:endParaRPr/>
          </a:p>
        </p:txBody>
      </p:sp>
      <p:sp>
        <p:nvSpPr>
          <p:cNvPr id="725" name="Google Shape;725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6" name="Google Shape;726;p99"/>
          <p:cNvSpPr txBox="1"/>
          <p:nvPr>
            <p:ph idx="1" type="body"/>
          </p:nvPr>
        </p:nvSpPr>
        <p:spPr>
          <a:xfrm>
            <a:off x="311700" y="771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Training data, Test </a:t>
            </a:r>
            <a:r>
              <a:rPr lang="en" sz="2000"/>
              <a:t>data</a:t>
            </a:r>
            <a:r>
              <a:rPr lang="en" sz="2000"/>
              <a:t> ခွဲ။ 90:10 ထားခဲ့။  </a:t>
            </a:r>
            <a:endParaRPr sz="2000"/>
          </a:p>
        </p:txBody>
      </p:sp>
      <p:pic>
        <p:nvPicPr>
          <p:cNvPr id="727" name="Google Shape;727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20375"/>
            <a:ext cx="8839199" cy="46938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28" name="Google Shape;728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600" y="2042157"/>
            <a:ext cx="5245285" cy="294894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0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(Humor Team)</a:t>
            </a:r>
            <a:endParaRPr/>
          </a:p>
        </p:txBody>
      </p:sp>
      <p:sp>
        <p:nvSpPr>
          <p:cNvPr id="734" name="Google Shape;734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5" name="Google Shape;735;p100"/>
          <p:cNvSpPr txBox="1"/>
          <p:nvPr>
            <p:ph idx="1" type="body"/>
          </p:nvPr>
        </p:nvSpPr>
        <p:spPr>
          <a:xfrm>
            <a:off x="6372300" y="1076275"/>
            <a:ext cx="2607900" cy="26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Coding for machine lea</a:t>
            </a:r>
            <a:r>
              <a:rPr lang="en" sz="2000"/>
              <a:t>rning approaches </a:t>
            </a:r>
            <a:endParaRPr sz="2000"/>
          </a:p>
        </p:txBody>
      </p:sp>
      <p:pic>
        <p:nvPicPr>
          <p:cNvPr id="736" name="Google Shape;736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00" y="789125"/>
            <a:ext cx="5911032" cy="41064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0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(Humor Team)</a:t>
            </a:r>
            <a:endParaRPr/>
          </a:p>
        </p:txBody>
      </p:sp>
      <p:sp>
        <p:nvSpPr>
          <p:cNvPr id="742" name="Google Shape;742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3" name="Google Shape;743;p101"/>
          <p:cNvSpPr txBox="1"/>
          <p:nvPr>
            <p:ph idx="1" type="body"/>
          </p:nvPr>
        </p:nvSpPr>
        <p:spPr>
          <a:xfrm>
            <a:off x="311700" y="771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လိုအပ်တဲ့ python library တွေကို installation လုပ်ခဲ့တယ်</a:t>
            </a:r>
            <a:endParaRPr sz="2000"/>
          </a:p>
        </p:txBody>
      </p:sp>
      <p:pic>
        <p:nvPicPr>
          <p:cNvPr id="744" name="Google Shape;744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378049"/>
            <a:ext cx="8451299" cy="313277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Team Assignments (TTS)</a:t>
            </a:r>
            <a:endParaRPr/>
          </a:p>
        </p:txBody>
      </p:sp>
      <p:sp>
        <p:nvSpPr>
          <p:cNvPr id="116" name="Google Shape;11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644750" y="964125"/>
            <a:ext cx="8187600" cy="3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 sz="2600"/>
              <a:t>Ye Bhone Lin (Myanmar)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 sz="2600"/>
              <a:t>Cham Myae Phyo (Thailand)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 sz="2600"/>
              <a:t>Thant Htut Aung (Myanmar/Thailand)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 sz="2600"/>
              <a:t>Nann Oak( Caesar) (Thailand)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 sz="2600"/>
              <a:t>Kyawt Eaindray Win (Thailand)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 sz="2600"/>
              <a:t>Thet Su Sann (Thailand)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 sz="2600"/>
              <a:t>Phoo Pwint Cho Thar (Thailand)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 sz="2600"/>
              <a:t>Htut Ko Ko (Thailand)</a:t>
            </a:r>
            <a:endParaRPr sz="26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0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(Humor Team)</a:t>
            </a:r>
            <a:endParaRPr/>
          </a:p>
        </p:txBody>
      </p:sp>
      <p:sp>
        <p:nvSpPr>
          <p:cNvPr id="750" name="Google Shape;750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1" name="Google Shape;751;p102"/>
          <p:cNvSpPr txBox="1"/>
          <p:nvPr>
            <p:ph idx="1" type="body"/>
          </p:nvPr>
        </p:nvSpPr>
        <p:spPr>
          <a:xfrm>
            <a:off x="311700" y="771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Pandas installation</a:t>
            </a:r>
            <a:endParaRPr sz="2000"/>
          </a:p>
        </p:txBody>
      </p:sp>
      <p:pic>
        <p:nvPicPr>
          <p:cNvPr id="752" name="Google Shape;752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319340"/>
            <a:ext cx="8679900" cy="27987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0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(Humor Team)</a:t>
            </a:r>
            <a:endParaRPr/>
          </a:p>
        </p:txBody>
      </p:sp>
      <p:sp>
        <p:nvSpPr>
          <p:cNvPr id="758" name="Google Shape;758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9" name="Google Shape;759;p103"/>
          <p:cNvSpPr txBox="1"/>
          <p:nvPr>
            <p:ph idx="1" type="body"/>
          </p:nvPr>
        </p:nvSpPr>
        <p:spPr>
          <a:xfrm>
            <a:off x="311700" y="771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tabulate</a:t>
            </a:r>
            <a:r>
              <a:rPr lang="en" sz="2000"/>
              <a:t> installation</a:t>
            </a:r>
            <a:endParaRPr sz="2000"/>
          </a:p>
        </p:txBody>
      </p:sp>
      <p:pic>
        <p:nvPicPr>
          <p:cNvPr id="760" name="Google Shape;760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496575"/>
            <a:ext cx="8679899" cy="172403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0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(Humor Team)</a:t>
            </a:r>
            <a:endParaRPr/>
          </a:p>
        </p:txBody>
      </p:sp>
      <p:sp>
        <p:nvSpPr>
          <p:cNvPr id="766" name="Google Shape;766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7" name="Google Shape;767;p104"/>
          <p:cNvSpPr txBox="1"/>
          <p:nvPr>
            <p:ph idx="1" type="body"/>
          </p:nvPr>
        </p:nvSpPr>
        <p:spPr>
          <a:xfrm>
            <a:off x="311700" y="6952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Training/Testing with ML approaches</a:t>
            </a:r>
            <a:endParaRPr sz="2000"/>
          </a:p>
        </p:txBody>
      </p:sp>
      <p:pic>
        <p:nvPicPr>
          <p:cNvPr id="768" name="Google Shape;768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1191775"/>
            <a:ext cx="6442738" cy="3799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0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(Humor Team)</a:t>
            </a:r>
            <a:endParaRPr/>
          </a:p>
        </p:txBody>
      </p:sp>
      <p:sp>
        <p:nvSpPr>
          <p:cNvPr id="774" name="Google Shape;774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5" name="Google Shape;775;p105"/>
          <p:cNvSpPr txBox="1"/>
          <p:nvPr>
            <p:ph idx="1" type="body"/>
          </p:nvPr>
        </p:nvSpPr>
        <p:spPr>
          <a:xfrm>
            <a:off x="311700" y="771475"/>
            <a:ext cx="8520600" cy="3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ဆရာ လုပ်ပြခဲ့တာကို အခြေခံပြီး ML approaches တွေကို နားလည်အောင်ကြိုးစားပါ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Neural Network based approach တွေဖြစ်တဲ့ Bi-LSTM, textCNN, Transformer တွေနဲ့ လုပ်စမ်းကြည့်ပါ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မြန်မာစာအတွက်က ဒေတာက မရှိသေးတာမို့လို့ myHumor corpus ကို အနည်းဆုံး binary တော့ ဆောက်ကြရလိမ့်မယ်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ဖြစ်နိုင်ရင် multi class model အတွက် class တွေကို ဘယ်လို သတ်မှတ်ကြရင် ကောင်းမလဲ စဉ်းစားကြ၊ တိုင်ပင်ကြရလိမ့်မယ်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ဒေတာကို ဘယ်လို စုကြမလဲ၊ လက်တွေ့ ကြုံရမယ့် အခက်အခဲတွေကို ဘယ်လို engineering နည်းလမ်းတွေနဲ့ ကျော်လွှားကြမလဲ တိုင်ပင်ကြမှ ဖြစ်လိမ့်မယ်</a:t>
            </a:r>
            <a:endParaRPr sz="200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0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(Image Team)</a:t>
            </a:r>
            <a:endParaRPr/>
          </a:p>
        </p:txBody>
      </p:sp>
      <p:sp>
        <p:nvSpPr>
          <p:cNvPr id="781" name="Google Shape;781;p106"/>
          <p:cNvSpPr txBox="1"/>
          <p:nvPr>
            <p:ph idx="1" type="body"/>
          </p:nvPr>
        </p:nvSpPr>
        <p:spPr>
          <a:xfrm>
            <a:off x="311700" y="771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မြန်မာ အစားအသောက်ပုံတွေကို နေ့စဉ်ဓာတ်ပုံရိုက် စုသွားလို့လည်း ရတယ်</a:t>
            </a:r>
            <a:endParaRPr sz="2000"/>
          </a:p>
        </p:txBody>
      </p:sp>
      <p:sp>
        <p:nvSpPr>
          <p:cNvPr id="782" name="Google Shape;782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3" name="Google Shape;783;p106" title="IMG_7881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616200"/>
            <a:ext cx="3681275" cy="264814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84" name="Google Shape;784;p106" title="IMG_7882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4642" y="1616200"/>
            <a:ext cx="3681285" cy="26481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0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(Image Team)</a:t>
            </a:r>
            <a:endParaRPr/>
          </a:p>
        </p:txBody>
      </p:sp>
      <p:sp>
        <p:nvSpPr>
          <p:cNvPr id="790" name="Google Shape;790;p107"/>
          <p:cNvSpPr txBox="1"/>
          <p:nvPr>
            <p:ph idx="1" type="body"/>
          </p:nvPr>
        </p:nvSpPr>
        <p:spPr>
          <a:xfrm>
            <a:off x="311700" y="771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ဥပမာ ပုစွန်ကွက်ကြော်သုပ်ဆိုရင်လည်း တစ်ဆိုင်တည်းမှာပဲ အမျိုးမျိုး ရိုက်နိုင်</a:t>
            </a:r>
            <a:endParaRPr sz="2000"/>
          </a:p>
        </p:txBody>
      </p:sp>
      <p:sp>
        <p:nvSpPr>
          <p:cNvPr id="791" name="Google Shape;791;p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2" name="Google Shape;792;p107" title="IMG_7883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770319"/>
            <a:ext cx="3932948" cy="27495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93" name="Google Shape;793;p107" title="IMG_7884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9775" y="1770319"/>
            <a:ext cx="3932948" cy="274954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0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(Image Team)</a:t>
            </a:r>
            <a:endParaRPr/>
          </a:p>
        </p:txBody>
      </p:sp>
      <p:sp>
        <p:nvSpPr>
          <p:cNvPr id="799" name="Google Shape;799;p108"/>
          <p:cNvSpPr txBox="1"/>
          <p:nvPr>
            <p:ph idx="1" type="body"/>
          </p:nvPr>
        </p:nvSpPr>
        <p:spPr>
          <a:xfrm>
            <a:off x="311700" y="771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မြန်မာမုန့်တွေ ဆိုရင်လည်း ဗန်းထဲမှာ ထည့်ထားတဲ့ပုံ</a:t>
            </a:r>
            <a:endParaRPr sz="2000"/>
          </a:p>
        </p:txBody>
      </p:sp>
      <p:sp>
        <p:nvSpPr>
          <p:cNvPr id="800" name="Google Shape;800;p1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1" name="Google Shape;801;p108" title="IMG_7893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442950"/>
            <a:ext cx="4048707" cy="306697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02" name="Google Shape;802;p108" title="IMG_7894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7875" y="1442950"/>
            <a:ext cx="4048701" cy="306695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0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(Image Team)</a:t>
            </a:r>
            <a:endParaRPr/>
          </a:p>
        </p:txBody>
      </p:sp>
      <p:sp>
        <p:nvSpPr>
          <p:cNvPr id="808" name="Google Shape;808;p109"/>
          <p:cNvSpPr txBox="1"/>
          <p:nvPr>
            <p:ph idx="1" type="body"/>
          </p:nvPr>
        </p:nvSpPr>
        <p:spPr>
          <a:xfrm>
            <a:off x="311700" y="771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ဖော့ဗူးထဲမှာ ထည့်ထားတဲ့ပုံ၊ ပန်းကန်ထဲမှာ ထည့်ထားတဲ့ပုံ စသည်ဖြင့်</a:t>
            </a:r>
            <a:endParaRPr sz="2000"/>
          </a:p>
        </p:txBody>
      </p:sp>
      <p:sp>
        <p:nvSpPr>
          <p:cNvPr id="809" name="Google Shape;809;p1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0" name="Google Shape;810;p109" title="IMG_7898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1675" y="1420375"/>
            <a:ext cx="2500301" cy="33337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11" name="Google Shape;811;p109" title="IMG_7899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6175" y="1428775"/>
            <a:ext cx="2500301" cy="33337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1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(Image Team)</a:t>
            </a:r>
            <a:endParaRPr/>
          </a:p>
        </p:txBody>
      </p:sp>
      <p:sp>
        <p:nvSpPr>
          <p:cNvPr id="817" name="Google Shape;817;p110"/>
          <p:cNvSpPr txBox="1"/>
          <p:nvPr>
            <p:ph idx="1" type="body"/>
          </p:nvPr>
        </p:nvSpPr>
        <p:spPr>
          <a:xfrm>
            <a:off x="311700" y="771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ဟင်းတွေ ဆိုရင်လည်း အိုးထဲမှာ ထည့်ထားတဲ့ပုံ၊ ချက်လက်စ အငွေ့ထွက်နေတဲ့ပုံ</a:t>
            </a:r>
            <a:endParaRPr sz="2000"/>
          </a:p>
        </p:txBody>
      </p:sp>
      <p:sp>
        <p:nvSpPr>
          <p:cNvPr id="818" name="Google Shape;818;p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9" name="Google Shape;819;p110" title="IMG_7841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975" y="1722938"/>
            <a:ext cx="3976228" cy="303204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20" name="Google Shape;820;p110" title="IMG_7855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4267" y="1722934"/>
            <a:ext cx="3976233" cy="303204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1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Details &amp; Guidance (Image Team)</a:t>
            </a:r>
            <a:endParaRPr/>
          </a:p>
        </p:txBody>
      </p:sp>
      <p:sp>
        <p:nvSpPr>
          <p:cNvPr id="826" name="Google Shape;826;p111"/>
          <p:cNvSpPr txBox="1"/>
          <p:nvPr>
            <p:ph idx="1" type="body"/>
          </p:nvPr>
        </p:nvSpPr>
        <p:spPr>
          <a:xfrm>
            <a:off x="2723025" y="771475"/>
            <a:ext cx="6109200" cy="41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ထမင်းဆိုင်တွေမှာ အကူအညီတောင်းပြီး ရိုက်တာမျိုးလည်း ရလိမ့်မယ်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တရက်တည်းမှာတင် ကိုယ်စားတဲ့ မနက်စာ၊ နေ့လည်စာ၊ ညနေစာ မှာ ဓာတ်ပုံစုနိုင်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အရင်ဆုံး မြန်မာအစားအသောက် ကိုပဲ ဘယ်လို အမျိုးအစား ခွဲကြမှာလဲ ဆိုတာကို သေသေချာချာ သတ်မှတ်ကြရလိမ့်မယ်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ပြီးရင် ဘာ NLP or AI task အတွက်လည်း စဉ်းစားရမယ်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ဘယ်လို label ထိုးမလဲဆိုတာကို အသေးစိတ် စဉ်းစားကြရမယ်</a:t>
            </a:r>
            <a:endParaRPr sz="2000"/>
          </a:p>
        </p:txBody>
      </p:sp>
      <p:sp>
        <p:nvSpPr>
          <p:cNvPr id="827" name="Google Shape;827;p1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8" name="Google Shape;828;p111" title="IMG_79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401" y="712925"/>
            <a:ext cx="1974301" cy="42786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